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3" r:id="rId3"/>
    <p:sldId id="312" r:id="rId4"/>
    <p:sldId id="341" r:id="rId5"/>
    <p:sldId id="314" r:id="rId6"/>
    <p:sldId id="315" r:id="rId7"/>
    <p:sldId id="316" r:id="rId8"/>
    <p:sldId id="317" r:id="rId9"/>
    <p:sldId id="318" r:id="rId10"/>
    <p:sldId id="319" r:id="rId11"/>
    <p:sldId id="307" r:id="rId12"/>
    <p:sldId id="300" r:id="rId13"/>
    <p:sldId id="301" r:id="rId14"/>
    <p:sldId id="311" r:id="rId15"/>
    <p:sldId id="303" r:id="rId16"/>
    <p:sldId id="304" r:id="rId17"/>
    <p:sldId id="308" r:id="rId18"/>
    <p:sldId id="340" r:id="rId19"/>
    <p:sldId id="302" r:id="rId20"/>
    <p:sldId id="320" r:id="rId21"/>
    <p:sldId id="323" r:id="rId22"/>
    <p:sldId id="306" r:id="rId23"/>
    <p:sldId id="326" r:id="rId24"/>
    <p:sldId id="332" r:id="rId25"/>
    <p:sldId id="333" r:id="rId26"/>
    <p:sldId id="334" r:id="rId27"/>
    <p:sldId id="335" r:id="rId28"/>
    <p:sldId id="351" r:id="rId29"/>
    <p:sldId id="352" r:id="rId30"/>
    <p:sldId id="357" r:id="rId31"/>
    <p:sldId id="353" r:id="rId32"/>
    <p:sldId id="339" r:id="rId3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011893"/>
    <a:srgbClr val="4E8F00"/>
    <a:srgbClr val="00A2DD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/>
    <p:restoredTop sz="94890" autoAdjust="0"/>
  </p:normalViewPr>
  <p:slideViewPr>
    <p:cSldViewPr snapToGrid="0" snapToObjects="1">
      <p:cViewPr>
        <p:scale>
          <a:sx n="110" d="100"/>
          <a:sy n="110" d="100"/>
        </p:scale>
        <p:origin x="1688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31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E5E-7728-DF45-90D3-2949105AB6F0}" type="datetime1">
              <a:rPr lang="en-US" smtClean="0"/>
              <a:t>5/25/16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64C42-FDB7-324F-BB2E-401857D27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922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C6D089B-E96C-C642-ABAA-9505DA9B0B59}" type="datetime1">
              <a:rPr lang="en-US" smtClean="0"/>
              <a:t>5/25/16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A3D1C1-DA6B-49DE-BDC4-2DEDA37079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535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42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4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457200" marR="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ＭＳ Ｐゴシック" pitchFamily="-72" charset="-128"/>
                <a:cs typeface="+mn-cs"/>
              </a:rPr>
              <a:t>phase: state of node (</a:t>
            </a:r>
            <a:r>
              <a:rPr lang="en-US" sz="1200" b="1" kern="120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ＭＳ Ｐゴシック" pitchFamily="-72" charset="-128"/>
                <a:cs typeface="+mn-cs"/>
              </a:rPr>
              <a:t>relative</a:t>
            </a:r>
            <a:r>
              <a:rPr lang="en-US" sz="1200" kern="120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ＭＳ Ｐゴシック" pitchFamily="-72" charset="-128"/>
                <a:cs typeface="+mn-cs"/>
              </a:rPr>
              <a:t> to others)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ＭＳ Ｐゴシック" pitchFamily="-72" charset="-128"/>
              <a:cs typeface="+mn-cs"/>
            </a:endParaRPr>
          </a:p>
          <a:p>
            <a:pPr lvl="1">
              <a:spcBef>
                <a:spcPct val="0"/>
              </a:spcBef>
            </a:pPr>
            <a:endParaRPr lang="en-US" dirty="0" smtClean="0"/>
          </a:p>
          <a:p>
            <a:pPr lvl="1">
              <a:spcBef>
                <a:spcPct val="0"/>
              </a:spcBef>
            </a:pPr>
            <a:endParaRPr lang="en-US" dirty="0" smtClean="0"/>
          </a:p>
          <a:p>
            <a:pPr lvl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60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57182C5-4D15-4A3C-92CF-A0BECB924023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5624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04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55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1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72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5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1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8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93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3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30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5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2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01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31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1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56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0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6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95BCC0A-CCAB-47FD-A5C8-037D7A92CF94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2424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1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8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95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3D1C1-DA6B-49DE-BDC4-2DEDA37079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4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5407943" y="3396953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5407943" y="3484266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5407943" y="3701753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5407943" y="3750966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5407943" y="3785891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1" name="Rounded Rectangle 10"/>
          <p:cNvSpPr/>
          <p:nvPr/>
        </p:nvSpPr>
        <p:spPr bwMode="white">
          <a:xfrm>
            <a:off x="5407943" y="3549353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2" name="Rounded Rectangle 11"/>
          <p:cNvSpPr/>
          <p:nvPr/>
        </p:nvSpPr>
        <p:spPr bwMode="white">
          <a:xfrm>
            <a:off x="7374856" y="3647778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2257" y="3236616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2257" y="3262016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6411243" y="3230266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-1"/>
            <a:ext cx="9144000" cy="3260429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4943" y="1988840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4943" y="3486891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3343" y="3793828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DF8A8-E0D3-4C58-99E8-09EDA47BF621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07943" y="3792241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 algn="r">
              <a:defRPr sz="1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8A4F0AB-BD84-4540-B625-15154802D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FBBCC-4FCE-4F58-AC7A-67576F537A39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61B8F-BEB8-4996-B743-71083AB2D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07993-B88D-4D5A-B604-C651A42012F1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9D725-ACCE-4A88-B459-A6F9F3D2F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430CE-1C38-4022-9542-39A26F1D61E4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A8731-127B-4B7C-B21D-61CEB47265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C6788B-2F12-4B49-B35F-4A9447108E9D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DE2FF-621E-4FF3-A898-737DE65DD0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A8021-00D8-4D5B-9EA2-FB84C4B4CF31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54017-8ECC-44C9-900F-76A8183BA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9494531-9F6C-4756-A46C-183CE89B7E6C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5935718-FADD-4C85-B4DF-155371D93A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3F391-766C-449C-A261-6A1888215747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54F3D-B7A6-4B13-91BE-39473DC6F2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5D4FE-4B0C-4AB1-BEB6-F961CF65A5BB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6F991-BF53-4E40-A4CB-EE7DB2B724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0C9E9-8406-4748-B78B-665D7CB51926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92D85-A2F8-439C-9398-A5FDCCBC79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GB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C10A8-60D3-4EA3-A95D-D980E8459715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414DF-D447-4EBA-B2CE-BEA0D22A84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4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F51902-2E13-4E83-9293-AB1269E5B63E}" type="datetimeFigureOut">
              <a:rPr lang="en-US"/>
              <a:pPr>
                <a:defRPr/>
              </a:pPr>
              <a:t>5/25/16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8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792660-EDAC-4363-A6A5-27F8446D9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65125" indent="-255588" algn="l" rtl="0" fontAlgn="base">
        <a:spcBef>
          <a:spcPts val="400"/>
        </a:spcBef>
        <a:spcAft>
          <a:spcPts val="400"/>
        </a:spcAft>
        <a:buClr>
          <a:srgbClr val="800040"/>
        </a:buClr>
        <a:buFont typeface="Georgia" pitchFamily="-72" charset="0"/>
        <a:buChar char="•"/>
        <a:defRPr sz="2200" kern="1200">
          <a:solidFill>
            <a:schemeClr val="tx1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57225" indent="-246063" algn="l" rtl="0" fontAlgn="base">
        <a:spcBef>
          <a:spcPts val="400"/>
        </a:spcBef>
        <a:spcAft>
          <a:spcPts val="400"/>
        </a:spcAft>
        <a:buClr>
          <a:schemeClr val="accent2"/>
        </a:buClr>
        <a:buFont typeface="Georgia" pitchFamily="-72" charset="0"/>
        <a:buChar char="▫"/>
        <a:defRPr sz="2000" kern="1200">
          <a:solidFill>
            <a:srgbClr val="161616"/>
          </a:solidFill>
          <a:latin typeface="+mn-lt"/>
          <a:ea typeface="ＭＳ Ｐゴシック" pitchFamily="-72" charset="-128"/>
          <a:cs typeface="+mn-cs"/>
        </a:defRPr>
      </a:lvl2pPr>
      <a:lvl3pPr marL="922338" indent="-219075" algn="l" rtl="0" fontAlgn="base">
        <a:spcBef>
          <a:spcPts val="400"/>
        </a:spcBef>
        <a:spcAft>
          <a:spcPts val="400"/>
        </a:spcAft>
        <a:buClr>
          <a:schemeClr val="accent1"/>
        </a:buClr>
        <a:buFont typeface="Wingdings 2" pitchFamily="-72" charset="2"/>
        <a:buChar char=""/>
        <a:defRPr kern="1200">
          <a:solidFill>
            <a:schemeClr val="accent1"/>
          </a:solidFill>
          <a:latin typeface="+mn-lt"/>
          <a:ea typeface="ＭＳ Ｐゴシック" pitchFamily="-72" charset="-128"/>
          <a:cs typeface="+mn-cs"/>
        </a:defRPr>
      </a:lvl3pPr>
      <a:lvl4pPr marL="1179513" indent="-200025" algn="l" rtl="0" fontAlgn="base">
        <a:spcBef>
          <a:spcPts val="400"/>
        </a:spcBef>
        <a:spcAft>
          <a:spcPts val="400"/>
        </a:spcAft>
        <a:buClr>
          <a:schemeClr val="accent1"/>
        </a:buClr>
        <a:buFont typeface="Wingdings 2" pitchFamily="-72" charset="2"/>
        <a:buChar char=""/>
        <a:defRPr sz="1600" kern="1200">
          <a:solidFill>
            <a:schemeClr val="accent1"/>
          </a:solidFill>
          <a:latin typeface="+mn-lt"/>
          <a:ea typeface="ＭＳ Ｐゴシック" pitchFamily="-72" charset="-128"/>
          <a:cs typeface="+mn-cs"/>
        </a:defRPr>
      </a:lvl4pPr>
      <a:lvl5pPr marL="1389063" indent="-182563" algn="l" rtl="0" fontAlgn="base">
        <a:spcBef>
          <a:spcPts val="400"/>
        </a:spcBef>
        <a:spcAft>
          <a:spcPts val="400"/>
        </a:spcAft>
        <a:buClr>
          <a:srgbClr val="800040"/>
        </a:buClr>
        <a:buFont typeface="Georgia" pitchFamily="-72" charset="0"/>
        <a:buChar char="▫"/>
        <a:defRPr sz="1400" kern="1200">
          <a:solidFill>
            <a:srgbClr val="800040"/>
          </a:solidFill>
          <a:latin typeface="+mn-lt"/>
          <a:ea typeface="ＭＳ Ｐゴシック" pitchFamily="-72" charset="-128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20" Type="http://schemas.openxmlformats.org/officeDocument/2006/relationships/image" Target="../media/image31.emf"/><Relationship Id="rId10" Type="http://schemas.openxmlformats.org/officeDocument/2006/relationships/image" Target="../media/image6.emf"/><Relationship Id="rId11" Type="http://schemas.openxmlformats.org/officeDocument/2006/relationships/oleObject" Target="../embeddings/oleObject6.bin"/><Relationship Id="rId12" Type="http://schemas.openxmlformats.org/officeDocument/2006/relationships/image" Target="../media/image7.emf"/><Relationship Id="rId13" Type="http://schemas.openxmlformats.org/officeDocument/2006/relationships/image" Target="../media/image32.png"/><Relationship Id="rId14" Type="http://schemas.openxmlformats.org/officeDocument/2006/relationships/image" Target="../media/image10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2" Type="http://schemas.openxmlformats.org/officeDocument/2006/relationships/tags" Target="../tags/tag1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oleObject" Target="../embeddings/oleObject3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5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44.emf"/><Relationship Id="rId7" Type="http://schemas.openxmlformats.org/officeDocument/2006/relationships/image" Target="../media/image46.tif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9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5" Type="http://schemas.openxmlformats.org/officeDocument/2006/relationships/image" Target="../media/image64.jpg"/><Relationship Id="rId6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jpg"/><Relationship Id="rId1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4.jpg"/><Relationship Id="rId7" Type="http://schemas.openxmlformats.org/officeDocument/2006/relationships/image" Target="../media/image75.jpg"/><Relationship Id="rId8" Type="http://schemas.openxmlformats.org/officeDocument/2006/relationships/image" Target="../media/image76.jpg"/><Relationship Id="rId9" Type="http://schemas.openxmlformats.org/officeDocument/2006/relationships/image" Target="../media/image77.jpg"/><Relationship Id="rId10" Type="http://schemas.openxmlformats.org/officeDocument/2006/relationships/image" Target="../media/image7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4" Type="http://schemas.openxmlformats.org/officeDocument/2006/relationships/image" Target="../media/image82.jpg"/><Relationship Id="rId5" Type="http://schemas.openxmlformats.org/officeDocument/2006/relationships/image" Target="../media/image83.jpg"/><Relationship Id="rId6" Type="http://schemas.openxmlformats.org/officeDocument/2006/relationships/image" Target="../media/image84.jpg"/><Relationship Id="rId7" Type="http://schemas.openxmlformats.org/officeDocument/2006/relationships/image" Target="../media/image85.jpg"/><Relationship Id="rId8" Type="http://schemas.openxmlformats.org/officeDocument/2006/relationships/image" Target="../media/image86.jpg"/><Relationship Id="rId9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7.emf"/><Relationship Id="rId10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45.emf"/><Relationship Id="rId5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9.jp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gif"/><Relationship Id="rId12" Type="http://schemas.openxmlformats.org/officeDocument/2006/relationships/image" Target="../media/image96.jpg"/><Relationship Id="rId13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jpg"/><Relationship Id="rId9" Type="http://schemas.openxmlformats.org/officeDocument/2006/relationships/image" Target="../media/image93.png"/><Relationship Id="rId10" Type="http://schemas.openxmlformats.org/officeDocument/2006/relationships/image" Target="../media/image9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s://www.youtube.com/watch?v=JWToUATLGz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8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464" y="1326762"/>
            <a:ext cx="7770327" cy="1545787"/>
          </a:xfrm>
        </p:spPr>
        <p:txBody>
          <a:bodyPr>
            <a:noAutofit/>
          </a:bodyPr>
          <a:lstStyle/>
          <a:p>
            <a:pPr algn="ctr" fontAlgn="auto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3900" dirty="0" smtClean="0">
                <a:latin typeface="Arial" charset="0"/>
                <a:ea typeface="Arial" charset="0"/>
                <a:cs typeface="Arial" charset="0"/>
              </a:rPr>
              <a:t>Effects of lesions on dynamics </a:t>
            </a:r>
            <a:br>
              <a:rPr lang="en-US" sz="39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900" dirty="0" smtClean="0">
                <a:latin typeface="Arial" charset="0"/>
                <a:ea typeface="Arial" charset="0"/>
                <a:cs typeface="Arial" charset="0"/>
              </a:rPr>
              <a:t>in cortical networks</a:t>
            </a:r>
            <a:endParaRPr lang="en-US" sz="3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340" name="Picture 5" descr="neurodyn 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8010" y="87594"/>
            <a:ext cx="3548063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299517" y="255869"/>
            <a:ext cx="3729802" cy="641350"/>
            <a:chOff x="179512" y="155997"/>
            <a:chExt cx="3729802" cy="641350"/>
          </a:xfrm>
        </p:grpSpPr>
        <p:sp>
          <p:nvSpPr>
            <p:cNvPr id="4" name="TextBox 3"/>
            <p:cNvSpPr txBox="1"/>
            <p:nvPr/>
          </p:nvSpPr>
          <p:spPr>
            <a:xfrm>
              <a:off x="179512" y="155997"/>
              <a:ext cx="1314450" cy="641350"/>
            </a:xfrm>
            <a:prstGeom prst="rect">
              <a:avLst/>
            </a:prstGeom>
            <a:noFill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C</a:t>
              </a:r>
              <a:r>
                <a:rPr lang="en-US" sz="3600" b="1" baseline="30000" dirty="0">
                  <a:solidFill>
                    <a:srgbClr val="FF6600"/>
                  </a:solidFill>
                  <a:latin typeface="Helvetica Neue" charset="0"/>
                  <a:ea typeface="华文仿宋" charset="-122"/>
                  <a:cs typeface="+mn-cs"/>
                </a:rPr>
                <a:t>3</a:t>
              </a:r>
              <a:r>
                <a:rPr lang="en-US" sz="3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NL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8286" y="261228"/>
              <a:ext cx="2401028" cy="430887"/>
            </a:xfrm>
            <a:prstGeom prst="rect">
              <a:avLst/>
            </a:prstGeom>
            <a:noFill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b="1" dirty="0" smtClean="0">
                <a:solidFill>
                  <a:schemeClr val="accent2"/>
                </a:solidFill>
                <a:latin typeface="Helvetica Neue" charset="0"/>
                <a:ea typeface="华文仿宋" charset="-122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b="1" dirty="0">
                <a:solidFill>
                  <a:schemeClr val="accent2"/>
                </a:solidFill>
                <a:latin typeface="Helvetica Neue" charset="0"/>
                <a:ea typeface="华文仿宋" charset="-122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chemeClr val="accent2"/>
                  </a:solidFill>
                  <a:latin typeface="Helvetica Neue" charset="0"/>
                  <a:ea typeface="华文仿宋" charset="-122"/>
                  <a:cs typeface="+mn-cs"/>
                </a:rPr>
                <a:t>C</a:t>
              </a:r>
              <a:r>
                <a:rPr lang="en-US" sz="10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omputational, </a:t>
              </a:r>
              <a:r>
                <a:rPr lang="en-US" sz="1000" b="1" dirty="0" smtClean="0">
                  <a:solidFill>
                    <a:srgbClr val="FF8000"/>
                  </a:solidFill>
                  <a:latin typeface="Helvetica Neue" charset="0"/>
                  <a:ea typeface="华文仿宋" charset="-122"/>
                  <a:cs typeface="+mn-cs"/>
                </a:rPr>
                <a:t>C</a:t>
              </a:r>
              <a:r>
                <a:rPr lang="en-US" sz="10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ognitive &amp; </a:t>
              </a:r>
              <a:r>
                <a:rPr lang="en-US" sz="1000" b="1" dirty="0" smtClean="0">
                  <a:solidFill>
                    <a:srgbClr val="FF8000"/>
                  </a:solidFill>
                  <a:latin typeface="Helvetica Neue" charset="0"/>
                  <a:ea typeface="华文仿宋" charset="-122"/>
                  <a:cs typeface="+mn-cs"/>
                </a:rPr>
                <a:t>C</a:t>
              </a:r>
              <a:r>
                <a:rPr lang="en-US" sz="10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linical Neuroimaging Laboratory</a:t>
              </a:r>
            </a:p>
          </p:txBody>
        </p:sp>
      </p:grpSp>
      <p:sp>
        <p:nvSpPr>
          <p:cNvPr id="10" name="Subtitle 2"/>
          <p:cNvSpPr txBox="1">
            <a:spLocks/>
          </p:cNvSpPr>
          <p:nvPr/>
        </p:nvSpPr>
        <p:spPr bwMode="auto">
          <a:xfrm>
            <a:off x="2987082" y="4167868"/>
            <a:ext cx="3131086" cy="1329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64008" indent="0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None/>
              <a:defRPr sz="2400" kern="1200">
                <a:solidFill>
                  <a:schemeClr val="tx2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457200" indent="0" algn="ctr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None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14400" indent="0" algn="ctr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None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371600" indent="0" algn="ctr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None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828800" indent="0" algn="ctr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None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Clr>
                <a:schemeClr val="accent3"/>
              </a:buClr>
              <a:buFont typeface="Georgia"/>
              <a:buNone/>
              <a:defRPr/>
            </a:pP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František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Váša</a:t>
            </a:r>
            <a:endParaRPr lang="en-US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 fontAlgn="auto">
              <a:buClr>
                <a:schemeClr val="accent3"/>
              </a:buClr>
              <a:buFont typeface="Georgia"/>
              <a:buNone/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fv247@cam.ac.uk</a:t>
            </a:r>
          </a:p>
          <a:p>
            <a:pPr algn="ctr" fontAlgn="auto">
              <a:buClr>
                <a:schemeClr val="accent3"/>
              </a:buClr>
              <a:buFont typeface="Georgia"/>
              <a:buNone/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@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frantisekvasa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9" y="5925409"/>
            <a:ext cx="2405047" cy="633204"/>
          </a:xfrm>
          <a:prstGeom prst="rect">
            <a:avLst/>
          </a:prstGeom>
        </p:spPr>
      </p:pic>
      <p:pic>
        <p:nvPicPr>
          <p:cNvPr id="12" name="Picture 11" descr="cam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09" y="5925409"/>
            <a:ext cx="2555664" cy="670862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2850963" y="5862293"/>
            <a:ext cx="3403325" cy="797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3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Cambridge </a:t>
            </a:r>
            <a:r>
              <a:rPr lang="en-US" sz="1300" dirty="0" err="1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Connectome</a:t>
            </a:r>
            <a:r>
              <a:rPr lang="en-US" sz="13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 Consortium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 </a:t>
            </a:r>
            <a:endParaRPr lang="en-US" sz="500" dirty="0" smtClean="0">
              <a:solidFill>
                <a:schemeClr val="tx1"/>
              </a:solidFill>
              <a:latin typeface="Arial"/>
              <a:ea typeface="+mj-ea"/>
              <a:cs typeface="Arial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24</a:t>
            </a:r>
            <a:r>
              <a:rPr lang="en-US" sz="1600" baseline="300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th</a:t>
            </a:r>
            <a:r>
              <a:rPr lang="en-US" sz="16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 May 2016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388961" y="668681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Aims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2929" y="1439583"/>
            <a:ext cx="8229600" cy="178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lnSpc>
                <a:spcPct val="110000"/>
              </a:lnSpc>
              <a:buNone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Q: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What is the relationship between the structure of the </a:t>
            </a:r>
            <a:r>
              <a:rPr lang="en-US" sz="2100" dirty="0" err="1" smtClean="0">
                <a:latin typeface="Arial" charset="0"/>
                <a:ea typeface="Arial" charset="0"/>
                <a:cs typeface="Arial" charset="0"/>
              </a:rPr>
              <a:t>connectome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and (the </a:t>
            </a:r>
            <a:r>
              <a:rPr lang="en-US" sz="2100" dirty="0" err="1" smtClean="0">
                <a:latin typeface="Arial" charset="0"/>
                <a:ea typeface="Arial" charset="0"/>
                <a:cs typeface="Arial" charset="0"/>
              </a:rPr>
              <a:t>metastability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of) its dynamics?</a:t>
            </a:r>
          </a:p>
          <a:p>
            <a:pPr marL="566737" indent="-457200">
              <a:lnSpc>
                <a:spcPct val="110000"/>
              </a:lnSpc>
              <a:buFont typeface="Georgia" pitchFamily="-72" charset="0"/>
              <a:buAutoNum type="arabicParenR"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Calibrate Kuramoto model to match empirical fMRI data </a:t>
            </a:r>
          </a:p>
          <a:p>
            <a:pPr marL="566737" indent="-457200">
              <a:lnSpc>
                <a:spcPct val="110000"/>
              </a:lnSpc>
              <a:buFont typeface="Georgia" pitchFamily="-72" charset="0"/>
              <a:buAutoNum type="arabicParenR"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Relate structure to dynamics using virtual lesions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88961" y="3343702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(weak) Hypotheses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12929" y="4114605"/>
            <a:ext cx="8229600" cy="160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7" indent="-457200">
              <a:lnSpc>
                <a:spcPct val="110000"/>
              </a:lnSpc>
              <a:buAutoNum type="arabicParenR"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Structural importance of a node should relate to dynamical changes resulting from its removal</a:t>
            </a:r>
          </a:p>
          <a:p>
            <a:pPr marL="566737" indent="-457200">
              <a:lnSpc>
                <a:spcPct val="110000"/>
              </a:lnSpc>
              <a:buAutoNum type="arabicParenR"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Effects of lesions most important in </a:t>
            </a:r>
            <a:r>
              <a:rPr lang="en-US" sz="2100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neighbourhood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 of </a:t>
            </a:r>
            <a:r>
              <a:rPr lang="en-US" sz="2100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lesioned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 node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12929" y="6018723"/>
            <a:ext cx="8229600" cy="59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buNone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+ unexpected relationship to several empirical studies</a:t>
            </a:r>
            <a:r>
              <a:rPr lang="is-I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…</a:t>
            </a:r>
            <a:endParaRPr lang="en-US" sz="2100" dirty="0" smtClean="0">
              <a:latin typeface="Arial" charset="0"/>
              <a:ea typeface="Arial" charset="0"/>
              <a:cs typeface="Arial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3972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7" name="Object 1029"/>
          <p:cNvGraphicFramePr>
            <a:graphicFrameLocks noChangeAspect="1"/>
          </p:cNvGraphicFramePr>
          <p:nvPr>
            <p:extLst/>
          </p:nvPr>
        </p:nvGraphicFramePr>
        <p:xfrm>
          <a:off x="2362200" y="1703190"/>
          <a:ext cx="4775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60" name="Equation" r:id="rId5" imgW="2374900" imgH="457200" progId="Equation.3">
                  <p:embed/>
                </p:oleObj>
              </mc:Choice>
              <mc:Fallback>
                <p:oleObj name="Equation" r:id="rId5" imgW="237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703190"/>
                        <a:ext cx="4775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80975" y="1703190"/>
            <a:ext cx="8686800" cy="503817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</a:bodyPr>
          <a:lstStyle/>
          <a:p>
            <a:pPr marL="365125" indent="-255588" defTabSz="914400">
              <a:spcAft>
                <a:spcPts val="400"/>
              </a:spcAft>
              <a:buClr>
                <a:srgbClr val="800040"/>
              </a:buClr>
            </a:pPr>
            <a:endParaRPr lang="en-US" dirty="0" smtClean="0">
              <a:latin typeface="Georgia" pitchFamily="-72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</a:pPr>
            <a:r>
              <a:rPr lang="en-US" dirty="0">
                <a:latin typeface="Georgia" pitchFamily="-72" charset="0"/>
              </a:rPr>
              <a:t>	</a:t>
            </a:r>
            <a:endParaRPr lang="en-US" dirty="0" smtClean="0">
              <a:latin typeface="Georgia" pitchFamily="-72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</a:pPr>
            <a:r>
              <a:rPr lang="en-US" dirty="0" smtClean="0">
                <a:latin typeface="Georgia" pitchFamily="-72" charset="0"/>
              </a:rPr>
              <a:t>	</a:t>
            </a: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</a:pPr>
            <a:endParaRPr lang="en-US" dirty="0">
              <a:latin typeface="Georgia" pitchFamily="-72" charset="0"/>
            </a:endParaRPr>
          </a:p>
          <a:p>
            <a:pPr marL="109537" defTabSz="914400">
              <a:spcAft>
                <a:spcPts val="400"/>
              </a:spcAft>
              <a:buClr>
                <a:srgbClr val="800040"/>
              </a:buClr>
            </a:pPr>
            <a:endParaRPr lang="en-US" dirty="0" smtClean="0">
              <a:latin typeface="Georgia" pitchFamily="-72" charset="0"/>
            </a:endParaRPr>
          </a:p>
          <a:p>
            <a:pPr marL="109537" defTabSz="914400">
              <a:spcAft>
                <a:spcPts val="400"/>
              </a:spcAft>
              <a:buClr>
                <a:srgbClr val="800040"/>
              </a:buClr>
            </a:pPr>
            <a:endParaRPr lang="en-US" sz="500" dirty="0" smtClean="0">
              <a:latin typeface="Georgia" pitchFamily="-72" charset="0"/>
            </a:endParaRPr>
          </a:p>
          <a:p>
            <a:pPr marL="109537" defTabSz="914400">
              <a:spcAft>
                <a:spcPts val="400"/>
              </a:spcAft>
              <a:buClr>
                <a:srgbClr val="800040"/>
              </a:buClr>
            </a:pPr>
            <a:r>
              <a:rPr lang="en-US" sz="2600" dirty="0" smtClean="0">
                <a:latin typeface="Georgia" pitchFamily="-72" charset="0"/>
              </a:rPr>
              <a:t>   </a:t>
            </a: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Dynamics:</a:t>
            </a: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  <a:buFont typeface="Arial" pitchFamily="-72" charset="0"/>
              <a:buChar char="•"/>
            </a:pPr>
            <a:endParaRPr lang="en-US" sz="300" dirty="0">
              <a:latin typeface="Arial" charset="0"/>
              <a:ea typeface="Arial" charset="0"/>
              <a:cs typeface="Arial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  <a:buFont typeface="Arial" pitchFamily="-72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Order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parameter R(t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109537" defTabSz="914400">
              <a:spcAft>
                <a:spcPts val="400"/>
              </a:spcAft>
              <a:buClr>
                <a:srgbClr val="800040"/>
              </a:buClr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  <a:buFont typeface="Arial" pitchFamily="-72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  <a:buFont typeface="Arial" pitchFamily="-72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  <a:buFont typeface="Arial" pitchFamily="-72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MATLAB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, Euler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method</a:t>
            </a: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  <a:buFont typeface="Arial" pitchFamily="-72" charset="0"/>
              <a:buChar char="•"/>
            </a:pPr>
            <a:endParaRPr lang="en-US" sz="300" dirty="0">
              <a:latin typeface="Arial" charset="0"/>
              <a:ea typeface="Arial" charset="0"/>
              <a:cs typeface="Arial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  <a:buFont typeface="Arial" pitchFamily="-72" charset="0"/>
              <a:buChar char="•"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Conditions:</a:t>
            </a: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  <a:buFont typeface="Arial" pitchFamily="-72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Uniform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itchFamily="-72" charset="2"/>
              </a:rPr>
              <a:t>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i="1" dirty="0" err="1">
                <a:latin typeface="Arial" charset="0"/>
                <a:ea typeface="Arial" charset="0"/>
                <a:cs typeface="Arial" charset="0"/>
                <a:sym typeface="Wingdings" pitchFamily="-72" charset="2"/>
              </a:rPr>
              <a:t>ω</a:t>
            </a:r>
            <a:r>
              <a:rPr lang="en-US" sz="1000" i="1" dirty="0" err="1">
                <a:latin typeface="Arial" charset="0"/>
                <a:ea typeface="Arial" charset="0"/>
                <a:cs typeface="Arial" charset="0"/>
                <a:sym typeface="Wingdings" pitchFamily="-72" charset="2"/>
              </a:rPr>
              <a:t>i</a:t>
            </a:r>
            <a:r>
              <a:rPr lang="en-US" i="1" dirty="0">
                <a:latin typeface="Arial" charset="0"/>
                <a:ea typeface="Arial" charset="0"/>
                <a:cs typeface="Arial" charset="0"/>
                <a:sym typeface="Wingdings" pitchFamily="-72" charset="2"/>
              </a:rPr>
              <a:t> =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60 Hz for all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i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  <a:buFont typeface="Arial" pitchFamily="-72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Noisy	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 pitchFamily="-72" charset="2"/>
              </a:rPr>
              <a:t>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i="1" dirty="0" err="1">
                <a:latin typeface="Arial" charset="0"/>
                <a:ea typeface="Arial" charset="0"/>
                <a:cs typeface="Arial" charset="0"/>
                <a:sym typeface="Wingdings" pitchFamily="-72" charset="2"/>
              </a:rPr>
              <a:t>ω</a:t>
            </a:r>
            <a:r>
              <a:rPr lang="en-US" sz="1000" i="1" dirty="0" err="1">
                <a:latin typeface="Arial" charset="0"/>
                <a:ea typeface="Arial" charset="0"/>
                <a:cs typeface="Arial" charset="0"/>
                <a:sym typeface="Wingdings" pitchFamily="-72" charset="2"/>
              </a:rPr>
              <a:t>i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  <a:sym typeface="Wingdings" pitchFamily="-72" charset="2"/>
              </a:rPr>
              <a:t> -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N(60,3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Hz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noise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η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= N(0,2) rad. </a:t>
            </a: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65125" indent="-255588" defTabSz="914400">
              <a:spcAft>
                <a:spcPts val="400"/>
              </a:spcAft>
              <a:buClr>
                <a:srgbClr val="800040"/>
              </a:buClr>
            </a:pPr>
            <a:endParaRPr lang="en-US" sz="2200" dirty="0">
              <a:latin typeface="Georgia" pitchFamily="-72" charset="0"/>
            </a:endParaRPr>
          </a:p>
          <a:p>
            <a:pPr marL="657225" lvl="1" indent="-246063" defTabSz="914400"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</a:pPr>
            <a:endParaRPr lang="en-US" sz="2000" dirty="0">
              <a:solidFill>
                <a:srgbClr val="161616"/>
              </a:solidFill>
              <a:latin typeface="Georgia" pitchFamily="-72" charset="0"/>
              <a:sym typeface="Wingdings" pitchFamily="-72" charset="2"/>
            </a:endParaRPr>
          </a:p>
          <a:p>
            <a:pPr marL="365125" indent="-255588" defTabSz="914400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None/>
            </a:pPr>
            <a:endParaRPr lang="en-US" sz="2200" dirty="0">
              <a:latin typeface="Georgia" pitchFamily="-72" charset="0"/>
            </a:endParaRPr>
          </a:p>
          <a:p>
            <a:pPr marL="365125" indent="-255588" defTabSz="914400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</a:pPr>
            <a:endParaRPr lang="en-US" sz="2200" dirty="0">
              <a:latin typeface="Georgia" pitchFamily="-72" charset="0"/>
            </a:endParaRPr>
          </a:p>
          <a:p>
            <a:pPr marL="365125" indent="-255588" defTabSz="914400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</a:pPr>
            <a:endParaRPr lang="en-US" sz="2200" dirty="0">
              <a:latin typeface="Georgia" pitchFamily="-72" charset="0"/>
            </a:endParaRPr>
          </a:p>
        </p:txBody>
      </p:sp>
      <p:grpSp>
        <p:nvGrpSpPr>
          <p:cNvPr id="115" name="Group 114"/>
          <p:cNvGrpSpPr>
            <a:grpSpLocks/>
          </p:cNvGrpSpPr>
          <p:nvPr/>
        </p:nvGrpSpPr>
        <p:grpSpPr bwMode="auto">
          <a:xfrm>
            <a:off x="382588" y="1709541"/>
            <a:ext cx="2628900" cy="1507112"/>
            <a:chOff x="228600" y="2843212"/>
            <a:chExt cx="2628900" cy="1507309"/>
          </a:xfrm>
        </p:grpSpPr>
        <p:grpSp>
          <p:nvGrpSpPr>
            <p:cNvPr id="85036" name="Group 113"/>
            <p:cNvGrpSpPr>
              <a:grpSpLocks/>
            </p:cNvGrpSpPr>
            <p:nvPr/>
          </p:nvGrpSpPr>
          <p:grpSpPr bwMode="auto">
            <a:xfrm>
              <a:off x="1979879" y="2843212"/>
              <a:ext cx="877621" cy="921958"/>
              <a:chOff x="1979879" y="2843212"/>
              <a:chExt cx="877621" cy="921958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438400" y="2843212"/>
                <a:ext cx="419100" cy="481076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rot="10800000" flipV="1">
                <a:off x="1979612" y="3254429"/>
                <a:ext cx="520700" cy="5112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28600" y="3765669"/>
              <a:ext cx="2209800" cy="584852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phase: </a:t>
              </a:r>
              <a:r>
                <a:rPr lang="en-US" sz="16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oscillator state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 	    (0 </a:t>
              </a:r>
              <a:r>
                <a:rPr lang="en-US" sz="1600" i="1" dirty="0" smtClean="0">
                  <a:latin typeface="Arial" charset="0"/>
                  <a:ea typeface="Arial" charset="0"/>
                  <a:cs typeface="Arial" charset="0"/>
                </a:rPr>
                <a:t>&lt; θ ≤ 2π )</a:t>
              </a:r>
              <a:endParaRPr lang="en-US" sz="1600" i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2439457" y="1950839"/>
            <a:ext cx="3938588" cy="1435091"/>
            <a:chOff x="2398888" y="3083718"/>
            <a:chExt cx="3936845" cy="1435455"/>
          </a:xfrm>
        </p:grpSpPr>
        <p:sp>
          <p:nvSpPr>
            <p:cNvPr id="15" name="Oval 14"/>
            <p:cNvSpPr/>
            <p:nvPr/>
          </p:nvSpPr>
          <p:spPr>
            <a:xfrm>
              <a:off x="3010336" y="3083718"/>
              <a:ext cx="529990" cy="48113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6" name="Straight Arrow Connector 15"/>
            <p:cNvCxnSpPr>
              <a:stCxn id="15" idx="4"/>
            </p:cNvCxnSpPr>
            <p:nvPr/>
          </p:nvCxnSpPr>
          <p:spPr>
            <a:xfrm flipH="1">
              <a:off x="3010336" y="3564853"/>
              <a:ext cx="264996" cy="61568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398888" y="4180533"/>
              <a:ext cx="3936845" cy="338640"/>
            </a:xfrm>
            <a:prstGeom prst="rect">
              <a:avLst/>
            </a:prstGeom>
            <a:noFill/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161616"/>
                  </a:solidFill>
                  <a:latin typeface="Arial" charset="0"/>
                  <a:ea typeface="Arial" charset="0"/>
                  <a:cs typeface="Arial" charset="0"/>
                </a:rPr>
                <a:t>frequency: </a:t>
              </a:r>
              <a:r>
                <a:rPr lang="en-US" sz="1600" dirty="0" smtClean="0">
                  <a:solidFill>
                    <a:srgbClr val="161616"/>
                  </a:solidFill>
                  <a:latin typeface="Arial" charset="0"/>
                  <a:ea typeface="Arial" charset="0"/>
                  <a:cs typeface="Arial" charset="0"/>
                </a:rPr>
                <a:t>periodic </a:t>
              </a:r>
              <a:r>
                <a:rPr lang="en-US" sz="1600" dirty="0" err="1" smtClean="0">
                  <a:solidFill>
                    <a:srgbClr val="161616"/>
                  </a:solidFill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sz="1600" dirty="0" smtClean="0">
                  <a:solidFill>
                    <a:srgbClr val="161616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dirty="0">
                  <a:solidFill>
                    <a:srgbClr val="161616"/>
                  </a:solidFill>
                  <a:latin typeface="Arial" charset="0"/>
                  <a:ea typeface="Arial" charset="0"/>
                  <a:cs typeface="Arial" charset="0"/>
                </a:rPr>
                <a:t>(60Hz) oscillations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1" name="Group 120"/>
          <p:cNvGrpSpPr>
            <a:grpSpLocks/>
          </p:cNvGrpSpPr>
          <p:nvPr/>
        </p:nvGrpSpPr>
        <p:grpSpPr bwMode="auto">
          <a:xfrm>
            <a:off x="7023159" y="1913343"/>
            <a:ext cx="1131824" cy="4679368"/>
            <a:chOff x="7022053" y="3013274"/>
            <a:chExt cx="1131348" cy="4464551"/>
          </a:xfrm>
        </p:grpSpPr>
        <p:graphicFrame>
          <p:nvGraphicFramePr>
            <p:cNvPr id="84994" name="Object 1026"/>
            <p:cNvGraphicFramePr>
              <a:graphicFrameLocks noChangeAspect="1"/>
            </p:cNvGraphicFramePr>
            <p:nvPr/>
          </p:nvGraphicFramePr>
          <p:xfrm>
            <a:off x="7215187" y="3083717"/>
            <a:ext cx="938213" cy="4311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161" name="Equation" r:id="rId7" imgW="444500" imgH="203200" progId="Equation.3">
                    <p:embed/>
                  </p:oleObj>
                </mc:Choice>
                <mc:Fallback>
                  <p:oleObj name="Equation" r:id="rId7" imgW="4445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5187" y="3083717"/>
                          <a:ext cx="938213" cy="4311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Oval 28"/>
            <p:cNvSpPr/>
            <p:nvPr/>
          </p:nvSpPr>
          <p:spPr>
            <a:xfrm>
              <a:off x="7507560" y="3013274"/>
              <a:ext cx="645840" cy="550795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5" name="Shape 44"/>
            <p:cNvCxnSpPr>
              <a:endCxn id="29" idx="6"/>
            </p:cNvCxnSpPr>
            <p:nvPr/>
          </p:nvCxnSpPr>
          <p:spPr>
            <a:xfrm rot="5400000" flipH="1" flipV="1">
              <a:off x="5493150" y="4817575"/>
              <a:ext cx="4189153" cy="1131348"/>
            </a:xfrm>
            <a:prstGeom prst="bentConnector4">
              <a:avLst>
                <a:gd name="adj1" fmla="val -81"/>
                <a:gd name="adj2" fmla="val 176052"/>
              </a:avLst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>
            <a:grpSpLocks/>
          </p:cNvGrpSpPr>
          <p:nvPr/>
        </p:nvGrpSpPr>
        <p:grpSpPr bwMode="auto">
          <a:xfrm>
            <a:off x="3971924" y="2009577"/>
            <a:ext cx="2579688" cy="991632"/>
            <a:chOff x="4114800" y="3083718"/>
            <a:chExt cx="2579223" cy="1155091"/>
          </a:xfrm>
        </p:grpSpPr>
        <p:sp>
          <p:nvSpPr>
            <p:cNvPr id="24" name="Oval 23"/>
            <p:cNvSpPr/>
            <p:nvPr/>
          </p:nvSpPr>
          <p:spPr>
            <a:xfrm>
              <a:off x="4114800" y="3083718"/>
              <a:ext cx="552350" cy="480787"/>
            </a:xfrm>
            <a:prstGeom prst="ellips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24" idx="4"/>
            </p:cNvCxnSpPr>
            <p:nvPr/>
          </p:nvCxnSpPr>
          <p:spPr>
            <a:xfrm rot="16200000" flipH="1">
              <a:off x="4268929" y="3686551"/>
              <a:ext cx="244092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114800" y="3808597"/>
              <a:ext cx="2579223" cy="430212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coupling:	</a:t>
              </a:r>
              <a:r>
                <a:rPr lang="en-US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Arial" charset="0"/>
                  <a:cs typeface="Arial" charset="0"/>
                  <a:sym typeface="Wingdings"/>
                </a:rPr>
                <a:t> </a:t>
              </a:r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Arial" charset="0"/>
                  <a:cs typeface="Arial" charset="0"/>
                  <a:sym typeface="Wingdings"/>
                </a:rPr>
                <a:t>m</a:t>
              </a:r>
              <a:r>
                <a:rPr lang="en-US" b="1" dirty="0">
                  <a:solidFill>
                    <a:schemeClr val="bg2">
                      <a:lumMod val="1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ean </a:t>
              </a:r>
              <a:r>
                <a:rPr lang="en-US" b="1" i="1" dirty="0">
                  <a:solidFill>
                    <a:srgbClr val="7030A0"/>
                  </a:solidFill>
                  <a:latin typeface="+mn-lt"/>
                  <a:ea typeface="+mn-ea"/>
                  <a:cs typeface="+mn-cs"/>
                </a:rPr>
                <a:t>k</a:t>
              </a:r>
              <a:r>
                <a:rPr lang="en-US" b="1" dirty="0">
                  <a:solidFill>
                    <a:srgbClr val="00B050"/>
                  </a:solidFill>
                  <a:latin typeface="+mn-lt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19" name="Group 118"/>
          <p:cNvGrpSpPr>
            <a:grpSpLocks/>
          </p:cNvGrpSpPr>
          <p:nvPr/>
        </p:nvGrpSpPr>
        <p:grpSpPr bwMode="auto">
          <a:xfrm>
            <a:off x="5616752" y="1950840"/>
            <a:ext cx="3516312" cy="1030419"/>
            <a:chOff x="5695950" y="3083719"/>
            <a:chExt cx="3516312" cy="1030534"/>
          </a:xfrm>
        </p:grpSpPr>
        <p:sp>
          <p:nvSpPr>
            <p:cNvPr id="28" name="Oval 27"/>
            <p:cNvSpPr/>
            <p:nvPr/>
          </p:nvSpPr>
          <p:spPr>
            <a:xfrm>
              <a:off x="5695950" y="3083719"/>
              <a:ext cx="552450" cy="481067"/>
            </a:xfrm>
            <a:prstGeom prst="ellips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0" name="Straight Arrow Connector 29"/>
            <p:cNvCxnSpPr>
              <a:stCxn id="28" idx="5"/>
            </p:cNvCxnSpPr>
            <p:nvPr/>
          </p:nvCxnSpPr>
          <p:spPr>
            <a:xfrm>
              <a:off x="6167496" y="3494335"/>
              <a:ext cx="463314" cy="41251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551612" y="3744880"/>
              <a:ext cx="2660650" cy="369373"/>
            </a:xfrm>
            <a:prstGeom prst="rect">
              <a:avLst/>
            </a:prstGeom>
            <a:noFill/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 smtClean="0">
                  <a:solidFill>
                    <a:srgbClr val="161616"/>
                  </a:solidFill>
                  <a:latin typeface="Arial" charset="0"/>
                  <a:ea typeface="Arial" charset="0"/>
                  <a:cs typeface="Arial" charset="0"/>
                  <a:sym typeface="Wingdings" pitchFamily="-72" charset="2"/>
                </a:rPr>
                <a:t>delay: </a:t>
              </a:r>
              <a:r>
                <a:rPr lang="en-US" dirty="0" smtClean="0">
                  <a:solidFill>
                    <a:srgbClr val="161616"/>
                  </a:solidFill>
                  <a:latin typeface="Arial" charset="0"/>
                  <a:ea typeface="Arial" charset="0"/>
                  <a:cs typeface="Arial" charset="0"/>
                  <a:sym typeface="Wingdings" pitchFamily="-72" charset="2"/>
                </a:rPr>
                <a:t> </a:t>
              </a:r>
              <a:r>
                <a:rPr lang="en-US" b="1" dirty="0">
                  <a:solidFill>
                    <a:srgbClr val="161616"/>
                  </a:solidFill>
                  <a:latin typeface="Arial" charset="0"/>
                  <a:ea typeface="Arial" charset="0"/>
                  <a:cs typeface="Arial" charset="0"/>
                  <a:sym typeface="Wingdings" pitchFamily="-72" charset="2"/>
                </a:rPr>
                <a:t>mean </a:t>
              </a:r>
              <a:r>
                <a:rPr lang="en-US" b="1" dirty="0">
                  <a:solidFill>
                    <a:srgbClr val="7030A0"/>
                  </a:solidFill>
                  <a:latin typeface="Times" pitchFamily="-72" charset="0"/>
                  <a:sym typeface="Wingdings" pitchFamily="-72" charset="2"/>
                </a:rPr>
                <a:t>τ</a:t>
              </a:r>
              <a:endParaRPr lang="en-US" b="1" dirty="0">
                <a:solidFill>
                  <a:srgbClr val="7030A0"/>
                </a:solidFill>
                <a:latin typeface="Georgia" pitchFamily="-72" charset="0"/>
              </a:endParaRPr>
            </a:p>
          </p:txBody>
        </p:sp>
      </p:grpSp>
      <p:sp>
        <p:nvSpPr>
          <p:cNvPr id="168" name="Rectangle 167"/>
          <p:cNvSpPr/>
          <p:nvPr/>
        </p:nvSpPr>
        <p:spPr>
          <a:xfrm>
            <a:off x="5029200" y="4292403"/>
            <a:ext cx="823913" cy="14239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141" name="Object 1033"/>
          <p:cNvGraphicFramePr>
            <a:graphicFrameLocks noChangeAspect="1"/>
          </p:cNvGraphicFramePr>
          <p:nvPr>
            <p:extLst/>
          </p:nvPr>
        </p:nvGraphicFramePr>
        <p:xfrm>
          <a:off x="7240588" y="4124129"/>
          <a:ext cx="13906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62" name="Equation" r:id="rId9" imgW="889000" imgH="215900" progId="Equation.3">
                  <p:embed/>
                </p:oleObj>
              </mc:Choice>
              <mc:Fallback>
                <p:oleObj name="Equation" r:id="rId9" imgW="889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8" y="4124129"/>
                        <a:ext cx="1390650" cy="3365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1034"/>
          <p:cNvGraphicFramePr>
            <a:graphicFrameLocks noChangeAspect="1"/>
          </p:cNvGraphicFramePr>
          <p:nvPr>
            <p:extLst/>
          </p:nvPr>
        </p:nvGraphicFramePr>
        <p:xfrm>
          <a:off x="7240588" y="4714679"/>
          <a:ext cx="16398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63" name="Equation" r:id="rId11" imgW="1092200" imgH="241300" progId="Equation.3">
                  <p:embed/>
                </p:oleObj>
              </mc:Choice>
              <mc:Fallback>
                <p:oleObj name="Equation" r:id="rId11" imgW="1092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8" y="4714679"/>
                        <a:ext cx="1639887" cy="3619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021" name="Picture 169" descr="Screen shot 2013-09-01 at 18.42.23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627688" y="3886004"/>
            <a:ext cx="1435100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22" name="Picture 171" descr="Screen shot 2013-09-01 at 18.41.39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646738" y="3886004"/>
            <a:ext cx="1416050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" name="Left Brace 142"/>
          <p:cNvSpPr/>
          <p:nvPr/>
        </p:nvSpPr>
        <p:spPr>
          <a:xfrm>
            <a:off x="6961188" y="4292404"/>
            <a:ext cx="204787" cy="541337"/>
          </a:xfrm>
          <a:prstGeom prst="leftBrace">
            <a:avLst/>
          </a:pr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5024" name="TextBox 172"/>
          <p:cNvSpPr txBox="1">
            <a:spLocks noChangeArrowheads="1"/>
          </p:cNvSpPr>
          <p:nvPr/>
        </p:nvSpPr>
        <p:spPr bwMode="auto">
          <a:xfrm rot="16200000">
            <a:off x="5153025" y="4360666"/>
            <a:ext cx="652463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00">
                <a:latin typeface="Georgia" pitchFamily="-72" charset="0"/>
              </a:rPr>
              <a:t>|R(t)|</a:t>
            </a: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180975" y="609600"/>
            <a:ext cx="8686800" cy="599867"/>
          </a:xfrm>
        </p:spPr>
        <p:txBody>
          <a:bodyPr/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Kuramoto oscillator model of neural synchrony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Kuramoto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1984)</a:t>
            </a:r>
          </a:p>
        </p:txBody>
      </p:sp>
      <p:pic>
        <p:nvPicPr>
          <p:cNvPr id="2" name="Picture 1" descr="kur_sync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52" y="3719146"/>
            <a:ext cx="1724870" cy="1877707"/>
          </a:xfrm>
          <a:prstGeom prst="rect">
            <a:avLst/>
          </a:prstGeom>
        </p:spPr>
      </p:pic>
      <p:pic>
        <p:nvPicPr>
          <p:cNvPr id="3" name="Picture 2" descr="kur_mid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87" y="3716146"/>
            <a:ext cx="1730069" cy="1883365"/>
          </a:xfrm>
          <a:prstGeom prst="rect">
            <a:avLst/>
          </a:prstGeom>
        </p:spPr>
      </p:pic>
      <p:pic>
        <p:nvPicPr>
          <p:cNvPr id="4" name="Picture 3" descr="kur_desync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22" y="3717032"/>
            <a:ext cx="1716622" cy="186872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 bwMode="auto">
          <a:xfrm>
            <a:off x="1344433" y="1334911"/>
            <a:ext cx="2752554" cy="29238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Hagmann et al. (</a:t>
            </a:r>
            <a:r>
              <a:rPr lang="en-US" sz="1300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PLOS Bio. </a:t>
            </a:r>
            <a:r>
              <a:rPr lang="en-US" sz="13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2008)</a:t>
            </a:r>
            <a:endParaRPr lang="en-US" sz="13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6" name="Picture 55" descr="Screen shot 2013-08-31 at 15.54.22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279887" y="1247422"/>
            <a:ext cx="1069328" cy="131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2" name="Elbow Connector 51"/>
          <p:cNvCxnSpPr>
            <a:stCxn id="46" idx="3"/>
            <a:endCxn id="24" idx="0"/>
          </p:cNvCxnSpPr>
          <p:nvPr/>
        </p:nvCxnSpPr>
        <p:spPr>
          <a:xfrm>
            <a:off x="4096987" y="1481105"/>
            <a:ext cx="151162" cy="52847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46" idx="3"/>
            <a:endCxn id="28" idx="0"/>
          </p:cNvCxnSpPr>
          <p:nvPr/>
        </p:nvCxnSpPr>
        <p:spPr>
          <a:xfrm>
            <a:off x="4096987" y="1481105"/>
            <a:ext cx="1795990" cy="46973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20342"/>
              </p:ext>
            </p:extLst>
          </p:nvPr>
        </p:nvGraphicFramePr>
        <p:xfrm>
          <a:off x="622858" y="4382690"/>
          <a:ext cx="2079626" cy="71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64" name="Equation" r:id="rId19" imgW="1320800" imgH="457200" progId="Equation.3">
                  <p:embed/>
                </p:oleObj>
              </mc:Choice>
              <mc:Fallback>
                <p:oleObj name="Equation" r:id="rId19" imgW="132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58" y="4382690"/>
                        <a:ext cx="2079626" cy="718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 bwMode="auto">
          <a:xfrm>
            <a:off x="7053248" y="5441915"/>
            <a:ext cx="2003030" cy="29238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Shanahan (</a:t>
            </a:r>
            <a:r>
              <a:rPr lang="en-US" sz="1300" i="1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Chaos </a:t>
            </a:r>
            <a:r>
              <a:rPr lang="en-US" sz="130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2011)</a:t>
            </a:r>
            <a:endParaRPr lang="en-US" sz="13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6930717" y="1299780"/>
            <a:ext cx="2003030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inputs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/ </a:t>
            </a:r>
            <a:r>
              <a:rPr lang="en-US" sz="1600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parameters</a:t>
            </a:r>
            <a:endParaRPr lang="en-US" sz="1600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7010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85024" grpId="0"/>
      <p:bldP spid="46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5112568" cy="720080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Model validation (calibration)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72" y="1124744"/>
            <a:ext cx="6838056" cy="5636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72" y="1124744"/>
            <a:ext cx="6840194" cy="5636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72" y="1124744"/>
            <a:ext cx="6840194" cy="56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5112568" cy="720080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Model dynamics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72" y="1124743"/>
            <a:ext cx="6838056" cy="398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9" y="468487"/>
            <a:ext cx="5352836" cy="720080"/>
          </a:xfrm>
        </p:spPr>
        <p:txBody>
          <a:bodyPr/>
          <a:lstStyle/>
          <a:p>
            <a:pPr algn="ctr"/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Model behavior along </a:t>
            </a:r>
            <a:r>
              <a:rPr lang="en-US" sz="2600" i="1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 axis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12" y="1686413"/>
            <a:ext cx="6371546" cy="2381165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8" y="4211856"/>
            <a:ext cx="8358554" cy="2361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02862" y="3555301"/>
            <a:ext cx="144016" cy="7200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02862" y="3339015"/>
            <a:ext cx="144016" cy="72008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02862" y="2515937"/>
            <a:ext cx="144016" cy="72008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02862" y="1764154"/>
            <a:ext cx="144016" cy="7200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93779" y="3535650"/>
            <a:ext cx="144016" cy="7200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3779" y="3319364"/>
            <a:ext cx="144016" cy="72008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93779" y="2496286"/>
            <a:ext cx="144016" cy="72008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3779" y="1744503"/>
            <a:ext cx="144016" cy="7200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69204" y="4304874"/>
            <a:ext cx="525895" cy="220222"/>
          </a:xfrm>
          <a:prstGeom prst="rect">
            <a:avLst/>
          </a:prstGeom>
          <a:noFill/>
          <a:ln w="254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12049" y="4304874"/>
            <a:ext cx="525895" cy="220222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54894" y="4304874"/>
            <a:ext cx="525895" cy="220222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97739" y="4304874"/>
            <a:ext cx="525895" cy="220222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517673" y="1284623"/>
            <a:ext cx="2747505" cy="40011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synchrony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781918" y="1284623"/>
            <a:ext cx="2676137" cy="40011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 metastability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36781" y="4067578"/>
            <a:ext cx="2145138" cy="2575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45272" y="4104964"/>
            <a:ext cx="2145138" cy="2575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90410" y="4104964"/>
            <a:ext cx="2145138" cy="2575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48" y="620688"/>
            <a:ext cx="8712968" cy="720080"/>
          </a:xfrm>
        </p:spPr>
        <p:txBody>
          <a:bodyPr/>
          <a:lstStyle/>
          <a:p>
            <a:pPr algn="ctr"/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Model behavior across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parameter space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8091144" cy="48965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25961" y="3370976"/>
            <a:ext cx="144016" cy="72008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3466" y="3381582"/>
            <a:ext cx="144016" cy="72008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7429" y="3385575"/>
            <a:ext cx="144016" cy="72008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91340" y="5800046"/>
            <a:ext cx="144016" cy="72008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65169" y="5800046"/>
            <a:ext cx="144016" cy="72008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3568" y="1473177"/>
            <a:ext cx="2551788" cy="40011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airwise FC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59462" y="3934788"/>
            <a:ext cx="2747505" cy="40011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synchrony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771116" y="3934788"/>
            <a:ext cx="2676137" cy="40011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 metastability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413381" y="1473177"/>
            <a:ext cx="2551788" cy="40011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est 3 ICNs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109185" y="1473177"/>
            <a:ext cx="2551788" cy="40011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est 5 ICNs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1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32" y="511344"/>
            <a:ext cx="5112568" cy="526238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Working point 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3" y="3349305"/>
            <a:ext cx="7823701" cy="225806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890264" y="5869964"/>
            <a:ext cx="5473797" cy="698277"/>
            <a:chOff x="1315800" y="1409299"/>
            <a:chExt cx="5473797" cy="698277"/>
          </a:xfrm>
        </p:grpSpPr>
        <p:graphicFrame>
          <p:nvGraphicFramePr>
            <p:cNvPr id="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8102660"/>
                </p:ext>
              </p:extLst>
            </p:nvPr>
          </p:nvGraphicFramePr>
          <p:xfrm>
            <a:off x="4073425" y="1409299"/>
            <a:ext cx="2716172" cy="698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14" name="Equation" r:id="rId5" imgW="1778000" imgH="457200" progId="Equation.3">
                    <p:embed/>
                  </p:oleObj>
                </mc:Choice>
                <mc:Fallback>
                  <p:oleObj name="Equation" r:id="rId5" imgW="17780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3425" y="1409299"/>
                          <a:ext cx="2716172" cy="69827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1315800" y="1440402"/>
              <a:ext cx="1728191" cy="636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400"/>
                </a:spcAft>
              </a:pPr>
              <a:r>
                <a:rPr lang="en-US" sz="1600" dirty="0" smtClean="0">
                  <a:latin typeface="Arial" charset="0"/>
                  <a:ea typeface="Arial" charset="0"/>
                  <a:cs typeface="Arial" charset="0"/>
                </a:rPr>
                <a:t>Working point: </a:t>
              </a:r>
              <a:endParaRPr lang="en-US" sz="1600" dirty="0">
                <a:latin typeface="Arial" charset="0"/>
                <a:ea typeface="Arial" charset="0"/>
                <a:cs typeface="Arial" charset="0"/>
              </a:endParaRPr>
            </a:p>
            <a:p>
              <a:pPr>
                <a:spcBef>
                  <a:spcPts val="0"/>
                </a:spcBef>
                <a:spcAft>
                  <a:spcPts val="400"/>
                </a:spcAft>
              </a:pPr>
              <a:r>
                <a:rPr lang="en-US" sz="1600" b="1" i="1" dirty="0" smtClean="0">
                  <a:latin typeface="Georgia" pitchFamily="-72" charset="0"/>
                </a:rPr>
                <a:t>k</a:t>
              </a:r>
              <a:r>
                <a:rPr lang="en-US" sz="1600" dirty="0" smtClean="0">
                  <a:latin typeface="Georgia" pitchFamily="-72" charset="0"/>
                </a:rPr>
                <a:t> = 3.5</a:t>
              </a:r>
              <a:r>
                <a:rPr lang="en-US" sz="1600" i="1" dirty="0" smtClean="0">
                  <a:latin typeface="Georgia" pitchFamily="-72" charset="0"/>
                </a:rPr>
                <a:t> </a:t>
              </a:r>
              <a:r>
                <a:rPr lang="en-US" sz="1600" dirty="0" smtClean="0">
                  <a:latin typeface="Georgia" pitchFamily="-72" charset="0"/>
                </a:rPr>
                <a:t>,</a:t>
              </a:r>
              <a:r>
                <a:rPr lang="en-US" sz="1600" i="1" dirty="0" smtClean="0">
                  <a:latin typeface="Georgia" pitchFamily="-72" charset="0"/>
                </a:rPr>
                <a:t> </a:t>
              </a:r>
              <a:r>
                <a:rPr lang="en-US" sz="1600" b="1" i="1" dirty="0" smtClean="0">
                  <a:latin typeface="Times" pitchFamily="-72" charset="0"/>
                </a:rPr>
                <a:t>τ</a:t>
              </a:r>
              <a:r>
                <a:rPr lang="en-US" sz="1600" i="1" dirty="0" smtClean="0">
                  <a:latin typeface="Georgia" pitchFamily="-72" charset="0"/>
                </a:rPr>
                <a:t> = </a:t>
              </a:r>
              <a:r>
                <a:rPr lang="en-US" sz="1600" dirty="0" smtClean="0">
                  <a:latin typeface="Georgia" pitchFamily="-72" charset="0"/>
                </a:rPr>
                <a:t>7 ms </a:t>
              </a:r>
              <a:endParaRPr lang="en-US" sz="1600" dirty="0">
                <a:latin typeface="Georgia" pitchFamily="-72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043991" y="1739970"/>
              <a:ext cx="65932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3" y="1164071"/>
            <a:ext cx="6677083" cy="19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42" y="986920"/>
            <a:ext cx="5035480" cy="1956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2" y="973809"/>
            <a:ext cx="2440372" cy="1967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209" y="451500"/>
            <a:ext cx="5219910" cy="535420"/>
          </a:xfrm>
        </p:spPr>
        <p:txBody>
          <a:bodyPr/>
          <a:lstStyle/>
          <a:p>
            <a:pPr algn="ctr"/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Null model – random network dynamics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3" y="3104119"/>
            <a:ext cx="3863207" cy="11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3" y="4344668"/>
            <a:ext cx="3863207" cy="1147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3" y="5591853"/>
            <a:ext cx="3863207" cy="1166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93" y="4344668"/>
            <a:ext cx="3863207" cy="1166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93" y="5562068"/>
            <a:ext cx="3863207" cy="1166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66279" y="5381949"/>
            <a:ext cx="672815" cy="151104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24366" y="6568069"/>
            <a:ext cx="773738" cy="176414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50075" y="964638"/>
            <a:ext cx="2687941" cy="2117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780264" y="2886929"/>
            <a:ext cx="5300157" cy="700660"/>
            <a:chOff x="1780264" y="2886929"/>
            <a:chExt cx="5300157" cy="700660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4332889" y="334304"/>
              <a:ext cx="194908" cy="5300157"/>
            </a:xfrm>
            <a:prstGeom prst="righ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5" name="Elbow Connector 14"/>
            <p:cNvCxnSpPr/>
            <p:nvPr/>
          </p:nvCxnSpPr>
          <p:spPr>
            <a:xfrm>
              <a:off x="4435104" y="3049495"/>
              <a:ext cx="789678" cy="538094"/>
            </a:xfrm>
            <a:prstGeom prst="bentConnector3">
              <a:avLst>
                <a:gd name="adj1" fmla="val -741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364014" y="3397595"/>
            <a:ext cx="3170356" cy="37998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Pearson r = 0.72 (p &lt; 10</a:t>
            </a:r>
            <a:r>
              <a:rPr lang="en-US" baseline="30000" dirty="0" smtClean="0">
                <a:latin typeface="Arial" charset="0"/>
                <a:ea typeface="Arial" charset="0"/>
                <a:cs typeface="Arial" charset="0"/>
              </a:rPr>
              <a:t>-10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3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388961" y="668681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Reminder - Aims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12929" y="1439583"/>
            <a:ext cx="8229600" cy="178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lnSpc>
                <a:spcPct val="110000"/>
              </a:lnSpc>
              <a:buNone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Q: 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What is the relationship between the structure of the </a:t>
            </a:r>
            <a:r>
              <a:rPr lang="en-US" sz="2100" dirty="0" err="1" smtClean="0">
                <a:latin typeface="Arial" charset="0"/>
                <a:ea typeface="Arial" charset="0"/>
                <a:cs typeface="Arial" charset="0"/>
              </a:rPr>
              <a:t>connectome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and (the </a:t>
            </a:r>
            <a:r>
              <a:rPr lang="en-US" sz="2100" dirty="0" err="1" smtClean="0">
                <a:latin typeface="Arial" charset="0"/>
                <a:ea typeface="Arial" charset="0"/>
                <a:cs typeface="Arial" charset="0"/>
              </a:rPr>
              <a:t>metastability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 of) its dynamics?</a:t>
            </a:r>
          </a:p>
          <a:p>
            <a:pPr marL="566737" indent="-457200">
              <a:lnSpc>
                <a:spcPct val="110000"/>
              </a:lnSpc>
              <a:buFont typeface="Georgia" pitchFamily="-72" charset="0"/>
              <a:buAutoNum type="arabicParenR"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Calibrate Kuramoto model to match empirical fMRI data </a:t>
            </a:r>
          </a:p>
          <a:p>
            <a:pPr marL="566737" indent="-457200">
              <a:lnSpc>
                <a:spcPct val="110000"/>
              </a:lnSpc>
              <a:buFont typeface="Georgia" pitchFamily="-72" charset="0"/>
              <a:buAutoNum type="arabicParenR"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</a:rPr>
              <a:t>Relate structure to dynamics using virtual lesions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88961" y="3343702"/>
            <a:ext cx="822960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(weak) Hypotheses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12929" y="4114605"/>
            <a:ext cx="8229600" cy="160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7" indent="-457200">
              <a:lnSpc>
                <a:spcPct val="110000"/>
              </a:lnSpc>
              <a:buAutoNum type="arabicParenR"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Structural importance of a node should relate to dynamical changes resulting from its removal</a:t>
            </a:r>
          </a:p>
          <a:p>
            <a:pPr marL="566737" indent="-457200">
              <a:lnSpc>
                <a:spcPct val="110000"/>
              </a:lnSpc>
              <a:buAutoNum type="arabicParenR"/>
            </a:pP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Effects of lesions most important in </a:t>
            </a:r>
            <a:r>
              <a:rPr lang="en-US" sz="2100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neighbourhood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 of </a:t>
            </a:r>
            <a:r>
              <a:rPr lang="en-US" sz="2100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lesioned</a:t>
            </a:r>
            <a:r>
              <a:rPr lang="en-US" sz="2100" dirty="0" smtClean="0">
                <a:latin typeface="Arial" charset="0"/>
                <a:ea typeface="Arial" charset="0"/>
                <a:cs typeface="Arial" charset="0"/>
                <a:sym typeface="Wingdings"/>
              </a:rPr>
              <a:t> node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50098" y="2165504"/>
            <a:ext cx="5686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92D050"/>
                </a:solidFill>
              </a:rPr>
              <a:t>✓</a:t>
            </a:r>
            <a:endParaRPr lang="en-US" sz="2600" dirty="0">
              <a:solidFill>
                <a:srgbClr val="92D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618" y="2669055"/>
            <a:ext cx="5686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➔</a:t>
            </a:r>
          </a:p>
        </p:txBody>
      </p:sp>
    </p:spTree>
    <p:extLst>
      <p:ext uri="{BB962C8B-B14F-4D97-AF65-F5344CB8AC3E}">
        <p14:creationId xmlns:p14="http://schemas.microsoft.com/office/powerpoint/2010/main" val="38843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5112568" cy="720080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Effects of lesions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7244"/>
            <a:ext cx="8112981" cy="5612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7244"/>
            <a:ext cx="8112980" cy="5612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056117"/>
            <a:ext cx="8112981" cy="5612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0" y="1054990"/>
            <a:ext cx="8112982" cy="5612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9" y="1054990"/>
            <a:ext cx="8112983" cy="56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1114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Framework - </a:t>
            </a:r>
            <a:r>
              <a:rPr lang="is-IS" sz="2800" dirty="0">
                <a:latin typeface="Arial" charset="0"/>
                <a:ea typeface="Arial" charset="0"/>
                <a:cs typeface="Arial" charset="0"/>
              </a:rPr>
              <a:t>The “Connectome</a:t>
            </a:r>
            <a:r>
              <a:rPr lang="is-IS" sz="28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6"/>
            <a:ext cx="8814363" cy="5296339"/>
          </a:xfrm>
        </p:spPr>
        <p:txBody>
          <a:bodyPr/>
          <a:lstStyle/>
          <a:p>
            <a:pPr marL="109537" indent="0">
              <a:buNone/>
            </a:pPr>
            <a:r>
              <a:rPr lang="is-IS" dirty="0" smtClean="0">
                <a:latin typeface="Arial" charset="0"/>
                <a:ea typeface="Arial" charset="0"/>
                <a:cs typeface="Arial" charset="0"/>
              </a:rPr>
              <a:t>Sporns </a:t>
            </a:r>
            <a:r>
              <a:rPr lang="is-IS" dirty="0">
                <a:latin typeface="Arial" charset="0"/>
                <a:ea typeface="Arial" charset="0"/>
                <a:cs typeface="Arial" charset="0"/>
              </a:rPr>
              <a:t>et al. </a:t>
            </a:r>
            <a:r>
              <a:rPr lang="is-IS" i="1" dirty="0">
                <a:latin typeface="Arial" charset="0"/>
                <a:ea typeface="Arial" charset="0"/>
                <a:cs typeface="Arial" charset="0"/>
              </a:rPr>
              <a:t>PLoS Comp. Biol. </a:t>
            </a:r>
            <a:r>
              <a:rPr lang="is-IS" dirty="0" smtClean="0">
                <a:latin typeface="Arial" charset="0"/>
                <a:ea typeface="Arial" charset="0"/>
                <a:cs typeface="Arial" charset="0"/>
              </a:rPr>
              <a:t>2005 + Hagmann </a:t>
            </a:r>
            <a:r>
              <a:rPr lang="is-IS" i="1" dirty="0" smtClean="0">
                <a:latin typeface="Arial" charset="0"/>
                <a:ea typeface="Arial" charset="0"/>
                <a:cs typeface="Arial" charset="0"/>
              </a:rPr>
              <a:t>PhD Thesis </a:t>
            </a:r>
            <a:r>
              <a:rPr lang="is-IS" dirty="0" smtClean="0">
                <a:latin typeface="Arial" charset="0"/>
                <a:ea typeface="Arial" charset="0"/>
                <a:cs typeface="Arial" charset="0"/>
              </a:rPr>
              <a:t>2005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à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“An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obvious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is-IS" dirty="0" smtClean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] use of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the human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connectome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would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be providing structural information that can be implemented as part of large-scale computational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models”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à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“Most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importantly, the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connectome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will provide an important tool for mechanistic modeling and interpretation of human functional brain data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36" y="3787547"/>
            <a:ext cx="3314902" cy="2880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79288" y="1340766"/>
            <a:ext cx="3918131" cy="4469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9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89" y="521807"/>
            <a:ext cx="5112568" cy="720080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Post-lesion ∆ </a:t>
            </a:r>
            <a:r>
              <a:rPr lang="en-US" sz="28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synchrony</a:t>
            </a:r>
            <a:endParaRPr lang="en-US" sz="28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2803" y="1428027"/>
            <a:ext cx="8814363" cy="475702"/>
          </a:xfrm>
        </p:spPr>
        <p:txBody>
          <a:bodyPr/>
          <a:lstStyle/>
          <a:p>
            <a:pPr marL="109537" indent="0">
              <a:buNone/>
            </a:pPr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Global: 	   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𝛍 [95% CI] = -1.7 [-3.0,-0.4] %    	(two-tailed T-test p = 0.017)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2803" y="5214577"/>
            <a:ext cx="8814363" cy="54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buNone/>
            </a:pPr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Neighbourhood:   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𝛍 [95% CI] = -5.1 [-7.1,-3.1] % 	(two-tailed T-test p = 3.5･10</a:t>
            </a:r>
            <a:r>
              <a:rPr lang="en-GB" sz="1800" baseline="30000" dirty="0" smtClean="0">
                <a:latin typeface="Arial" charset="0"/>
                <a:ea typeface="Arial" charset="0"/>
                <a:cs typeface="Arial" charset="0"/>
              </a:rPr>
              <a:t>-6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3" y="2150864"/>
            <a:ext cx="8377881" cy="28165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2803" y="2132140"/>
            <a:ext cx="611386" cy="531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7" y="2082712"/>
            <a:ext cx="8383546" cy="2770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89" y="521807"/>
            <a:ext cx="5112568" cy="720080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Post-lesion ∆ </a:t>
            </a:r>
            <a:r>
              <a:rPr lang="en-US" sz="2800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metastability</a:t>
            </a:r>
            <a:endParaRPr lang="en-US" sz="28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2803" y="1428027"/>
            <a:ext cx="8814363" cy="475702"/>
          </a:xfrm>
        </p:spPr>
        <p:txBody>
          <a:bodyPr/>
          <a:lstStyle/>
          <a:p>
            <a:pPr marL="109537" indent="0">
              <a:buNone/>
            </a:pPr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Global: 	   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𝛍 </a:t>
            </a:r>
            <a:r>
              <a:rPr lang="en-GB" sz="1800" dirty="0">
                <a:latin typeface="Arial" charset="0"/>
                <a:ea typeface="Arial" charset="0"/>
                <a:cs typeface="Arial" charset="0"/>
              </a:rPr>
              <a:t>[95% CI] = -0.9 [-1.8,-0.05] %  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	(</a:t>
            </a:r>
            <a:r>
              <a:rPr lang="en-GB" sz="1800" dirty="0">
                <a:latin typeface="Arial" charset="0"/>
                <a:ea typeface="Arial" charset="0"/>
                <a:cs typeface="Arial" charset="0"/>
              </a:rPr>
              <a:t>two-tailed T-test p = 0.035)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2803" y="5214577"/>
            <a:ext cx="8814363" cy="54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buNone/>
            </a:pPr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Neighbourhood:  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𝛍 </a:t>
            </a:r>
            <a:r>
              <a:rPr lang="en-GB" sz="1800" dirty="0">
                <a:latin typeface="Arial" charset="0"/>
                <a:ea typeface="Arial" charset="0"/>
                <a:cs typeface="Arial" charset="0"/>
              </a:rPr>
              <a:t>[95% CI] = +1.7 [-1.8,-0.05] %  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	(</a:t>
            </a:r>
            <a:r>
              <a:rPr lang="en-GB" sz="1800" dirty="0">
                <a:latin typeface="Arial" charset="0"/>
                <a:ea typeface="Arial" charset="0"/>
                <a:cs typeface="Arial" charset="0"/>
              </a:rPr>
              <a:t>two-tailed T-test p = 0.21)</a:t>
            </a:r>
            <a:endParaRPr lang="en-GB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2803" y="2132140"/>
            <a:ext cx="611386" cy="5317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4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069340"/>
            <a:ext cx="7757160" cy="5502538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883963" y="996149"/>
            <a:ext cx="5772357" cy="40011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neighbourhood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32" y="489421"/>
            <a:ext cx="5112568" cy="433536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Structure VS ∆dynamics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77240" y="1020746"/>
            <a:ext cx="2213403" cy="40011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global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98243" y="1452269"/>
            <a:ext cx="257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8184283" y="3229582"/>
            <a:ext cx="257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2883963" y="996149"/>
            <a:ext cx="5772357" cy="57399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34172" y="5948737"/>
            <a:ext cx="1957428" cy="7510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 anchorCtr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lot title 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= Pearson r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(p)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40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54763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Fit between model and empirical data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113845"/>
            <a:ext cx="3049544" cy="823665"/>
          </a:xfrm>
        </p:spPr>
        <p:txBody>
          <a:bodyPr/>
          <a:lstStyle/>
          <a:p>
            <a:pPr marL="109537" indent="0">
              <a:buNone/>
            </a:pPr>
            <a:r>
              <a:rPr lang="is-IS" sz="2000" dirty="0" smtClean="0">
                <a:latin typeface="Arial" charset="0"/>
                <a:ea typeface="Arial" charset="0"/>
                <a:cs typeface="Arial" charset="0"/>
              </a:rPr>
              <a:t>Messé et al. </a:t>
            </a:r>
          </a:p>
          <a:p>
            <a:pPr marL="109537" indent="0">
              <a:buNone/>
            </a:pPr>
            <a:r>
              <a:rPr lang="is-IS" sz="2000" i="1" dirty="0" smtClean="0">
                <a:latin typeface="Arial" charset="0"/>
                <a:ea typeface="Arial" charset="0"/>
                <a:cs typeface="Arial" charset="0"/>
              </a:rPr>
              <a:t>PLoS Comp. Biol.</a:t>
            </a:r>
            <a:r>
              <a:rPr lang="is-IS" sz="2000" dirty="0" smtClean="0">
                <a:latin typeface="Arial" charset="0"/>
                <a:ea typeface="Arial" charset="0"/>
                <a:cs typeface="Arial" charset="0"/>
              </a:rPr>
              <a:t> 2014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353806" y="1283618"/>
            <a:ext cx="2494460" cy="2396490"/>
            <a:chOff x="760731" y="2152650"/>
            <a:chExt cx="2494460" cy="23964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31" y="2152650"/>
              <a:ext cx="2494460" cy="239649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60731" y="2152650"/>
              <a:ext cx="233680" cy="404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40" y="1653188"/>
            <a:ext cx="2696885" cy="17683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26680" y="1688385"/>
            <a:ext cx="1267195" cy="6179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79512" y="5029828"/>
            <a:ext cx="1706438" cy="79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buNone/>
            </a:pPr>
            <a:r>
              <a:rPr lang="is-IS" sz="2000" dirty="0" smtClean="0">
                <a:latin typeface="Arial" charset="0"/>
                <a:ea typeface="Arial" charset="0"/>
                <a:cs typeface="Arial" charset="0"/>
              </a:rPr>
              <a:t>Go</a:t>
            </a:r>
            <a:r>
              <a:rPr lang="es-ES_tradnl" sz="2000" dirty="0" smtClean="0">
                <a:latin typeface="Arial" charset="0"/>
                <a:ea typeface="Arial" charset="0"/>
                <a:cs typeface="Arial" charset="0"/>
              </a:rPr>
              <a:t>ñ</a:t>
            </a:r>
            <a:r>
              <a:rPr lang="is-IS" sz="2000" dirty="0" smtClean="0">
                <a:latin typeface="Arial" charset="0"/>
                <a:ea typeface="Arial" charset="0"/>
                <a:cs typeface="Arial" charset="0"/>
              </a:rPr>
              <a:t>i et al. </a:t>
            </a:r>
            <a:r>
              <a:rPr lang="is-IS" sz="2000" i="1" dirty="0" smtClean="0">
                <a:latin typeface="Arial" charset="0"/>
                <a:ea typeface="Arial" charset="0"/>
                <a:cs typeface="Arial" charset="0"/>
              </a:rPr>
              <a:t>PNAS</a:t>
            </a:r>
            <a:r>
              <a:rPr lang="is-IS" sz="2000" dirty="0" smtClean="0">
                <a:latin typeface="Arial" charset="0"/>
                <a:ea typeface="Arial" charset="0"/>
                <a:cs typeface="Arial" charset="0"/>
              </a:rPr>
              <a:t> 2014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79512" y="3646800"/>
            <a:ext cx="8689613" cy="109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>
              <a:buNone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Wingdings"/>
              </a:rPr>
              <a:t>Deco et al.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  <a:sym typeface="Wingdings"/>
              </a:rPr>
              <a:t>J. </a:t>
            </a:r>
            <a:r>
              <a:rPr lang="en-US" sz="2000" i="1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Neurosci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  <a:sym typeface="Wingdings"/>
              </a:rPr>
              <a:t>.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  <a:sym typeface="Wingdings"/>
              </a:rPr>
              <a:t>2014</a:t>
            </a:r>
          </a:p>
          <a:p>
            <a:pPr marL="109537" indent="0">
              <a:buNone/>
            </a:pPr>
            <a:r>
              <a:rPr lang="en-US" sz="1700" dirty="0" smtClean="0">
                <a:latin typeface="Arial" charset="0"/>
                <a:ea typeface="Arial" charset="0"/>
                <a:cs typeface="Arial" charset="0"/>
                <a:sym typeface="Wingdings"/>
              </a:rPr>
              <a:t>“A </a:t>
            </a:r>
            <a:r>
              <a:rPr lang="en-US" sz="1700" dirty="0">
                <a:latin typeface="Arial" charset="0"/>
                <a:ea typeface="Arial" charset="0"/>
                <a:cs typeface="Arial" charset="0"/>
                <a:sym typeface="Wingdings"/>
              </a:rPr>
              <a:t>dramatic improvement of the fitting of the matrices was obtained with the addition of a small number of anatomical links, particularly cross-hemispheric 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  <a:sym typeface="Wingdings"/>
              </a:rPr>
              <a:t>connections”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58" y="4898149"/>
            <a:ext cx="3802568" cy="17717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163058" y="6300942"/>
            <a:ext cx="1183358" cy="406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63" y="4778178"/>
            <a:ext cx="2260248" cy="198901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277963" y="4778178"/>
            <a:ext cx="253145" cy="406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677780" y="1283618"/>
            <a:ext cx="2170486" cy="1101473"/>
            <a:chOff x="3677780" y="1283618"/>
            <a:chExt cx="2170486" cy="1101473"/>
          </a:xfrm>
        </p:grpSpPr>
        <p:grpSp>
          <p:nvGrpSpPr>
            <p:cNvPr id="10" name="Group 9"/>
            <p:cNvGrpSpPr/>
            <p:nvPr/>
          </p:nvGrpSpPr>
          <p:grpSpPr>
            <a:xfrm>
              <a:off x="3677780" y="1283618"/>
              <a:ext cx="2170486" cy="938622"/>
              <a:chOff x="1084705" y="2152650"/>
              <a:chExt cx="2170486" cy="93862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084705" y="2152650"/>
                <a:ext cx="2170486" cy="739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875711" y="2352132"/>
                <a:ext cx="283085" cy="739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193566" y="2203129"/>
              <a:ext cx="190865" cy="181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4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9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697690"/>
            <a:ext cx="8229600" cy="466967"/>
          </a:xfrm>
        </p:spPr>
        <p:txBody>
          <a:bodyPr/>
          <a:lstStyle/>
          <a:p>
            <a:pPr algn="ctr"/>
            <a:r>
              <a:rPr lang="en-GB" sz="2400" dirty="0" smtClean="0">
                <a:latin typeface="Arial" charset="0"/>
                <a:ea typeface="Arial" charset="0"/>
                <a:cs typeface="Arial" charset="0"/>
              </a:rPr>
              <a:t>Role of structural topology in shaping function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26" y="1357162"/>
            <a:ext cx="8665143" cy="5370896"/>
          </a:xfrm>
        </p:spPr>
        <p:txBody>
          <a:bodyPr/>
          <a:lstStyle/>
          <a:p>
            <a:r>
              <a:rPr lang="is-IS" sz="2000" dirty="0" smtClean="0">
                <a:latin typeface="Arial" charset="0"/>
                <a:ea typeface="Arial" charset="0"/>
                <a:cs typeface="Arial" charset="0"/>
              </a:rPr>
              <a:t>Strength, eigenvector cent. predicitive of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∆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dynamics</a:t>
            </a:r>
            <a:r>
              <a:rPr lang="is-IS" sz="2000" dirty="0" smtClean="0">
                <a:latin typeface="Arial" charset="0"/>
                <a:ea typeface="Arial" charset="0"/>
                <a:cs typeface="Arial" charset="0"/>
              </a:rPr>
              <a:t>; degree is not.</a:t>
            </a:r>
          </a:p>
          <a:p>
            <a:pPr lvl="1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erturbing high-degree nodes affects dynamics most </a:t>
            </a:r>
            <a:r>
              <a:rPr lang="is-IS" sz="1450" dirty="0" smtClean="0">
                <a:latin typeface="Arial" charset="0"/>
                <a:ea typeface="Arial" charset="0"/>
                <a:cs typeface="Arial" charset="0"/>
              </a:rPr>
              <a:t>(Honey &amp; Sporns </a:t>
            </a:r>
            <a:r>
              <a:rPr lang="is-IS" sz="1450" i="1" dirty="0" smtClean="0">
                <a:latin typeface="Arial" charset="0"/>
                <a:ea typeface="Arial" charset="0"/>
                <a:cs typeface="Arial" charset="0"/>
              </a:rPr>
              <a:t>HBM</a:t>
            </a:r>
            <a:r>
              <a:rPr lang="is-IS" sz="1450" dirty="0" smtClean="0">
                <a:latin typeface="Arial" charset="0"/>
                <a:ea typeface="Arial" charset="0"/>
                <a:cs typeface="Arial" charset="0"/>
              </a:rPr>
              <a:t> 2008)</a:t>
            </a:r>
          </a:p>
          <a:p>
            <a:pPr lvl="1"/>
            <a:r>
              <a:rPr lang="en-US" sz="1800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tructural d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egree important predictor of FC</a:t>
            </a:r>
            <a:r>
              <a:rPr lang="is-IS" sz="1450" dirty="0" smtClean="0">
                <a:latin typeface="Arial" charset="0"/>
                <a:ea typeface="Arial" charset="0"/>
                <a:cs typeface="Arial" charset="0"/>
              </a:rPr>
              <a:t> (Tewarie et al. </a:t>
            </a:r>
            <a:r>
              <a:rPr lang="is-IS" sz="1450" i="1" dirty="0" smtClean="0">
                <a:latin typeface="Arial" charset="0"/>
                <a:ea typeface="Arial" charset="0"/>
                <a:cs typeface="Arial" charset="0"/>
              </a:rPr>
              <a:t>NeuroImage</a:t>
            </a:r>
            <a:r>
              <a:rPr lang="is-IS" sz="1450" dirty="0" smtClean="0">
                <a:latin typeface="Arial" charset="0"/>
                <a:ea typeface="Arial" charset="0"/>
                <a:cs typeface="Arial" charset="0"/>
              </a:rPr>
              <a:t> 2014)</a:t>
            </a:r>
          </a:p>
          <a:p>
            <a:pPr lvl="1">
              <a:buFont typeface="Wingdings" charset="2"/>
              <a:buChar char="à"/>
            </a:pP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 BUT both studies used binary structural connectomes</a:t>
            </a:r>
          </a:p>
          <a:p>
            <a:pPr lvl="1"/>
            <a:r>
              <a:rPr lang="en-U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model c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orrespondence to FC</a:t>
            </a:r>
            <a:r>
              <a:rPr lang="is-IS" sz="1800" baseline="-25000" dirty="0" smtClean="0">
                <a:latin typeface="Arial" charset="0"/>
                <a:ea typeface="Arial" charset="0"/>
                <a:cs typeface="Arial" charset="0"/>
                <a:sym typeface="Wingdings"/>
              </a:rPr>
              <a:t>emp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 + metastability destroyed if: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t</a:t>
            </a:r>
            <a:r>
              <a:rPr lang="is-I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opology is randomised</a:t>
            </a:r>
          </a:p>
          <a:p>
            <a:pPr lvl="2"/>
            <a:r>
              <a:rPr lang="is-I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connections are made equally important</a:t>
            </a:r>
          </a:p>
          <a:p>
            <a:endParaRPr lang="is-IS" sz="500" dirty="0">
              <a:latin typeface="Arial" charset="0"/>
              <a:ea typeface="Arial" charset="0"/>
              <a:cs typeface="Arial" charset="0"/>
              <a:sym typeface="Wingdings"/>
            </a:endParaRPr>
          </a:p>
          <a:p>
            <a:r>
              <a:rPr lang="is-IS" sz="2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Eigenvector centrality, participation coefficient strongest predictors</a:t>
            </a:r>
          </a:p>
          <a:p>
            <a:pPr lvl="1"/>
            <a:r>
              <a:rPr lang="is-IS" sz="18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Likely members of the rich club (RC) </a:t>
            </a:r>
            <a:r>
              <a:rPr lang="is-IS" sz="145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(van den Heuvel &amp; Sporns J. Neurosci. 2011)</a:t>
            </a:r>
          </a:p>
          <a:p>
            <a:pPr lvl="1"/>
            <a:r>
              <a:rPr lang="is-IS" sz="18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RC = anatomical substrate for transmodal integration of ICNs (RSNs)</a:t>
            </a:r>
          </a:p>
          <a:p>
            <a:pPr lvl="2"/>
            <a:r>
              <a:rPr lang="is-IS" sz="145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Leech et al. </a:t>
            </a:r>
            <a:r>
              <a:rPr lang="is-IS" sz="145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J. Neurosci. </a:t>
            </a:r>
            <a:r>
              <a:rPr lang="is-IS" sz="145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2012, van den Heuvel &amp; Sporns </a:t>
            </a:r>
            <a:r>
              <a:rPr lang="is-IS" sz="145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J. Neurosci. </a:t>
            </a:r>
            <a:r>
              <a:rPr lang="is-IS" sz="145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2013</a:t>
            </a:r>
          </a:p>
          <a:p>
            <a:pPr lvl="1"/>
            <a:r>
              <a:rPr lang="is-IS" sz="18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Dynamics: Rich nodes  slow + stable; Periphery  fast + unstable</a:t>
            </a:r>
          </a:p>
          <a:p>
            <a:pPr lvl="2"/>
            <a:r>
              <a:rPr lang="is-IS" sz="145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Gollo et al. </a:t>
            </a:r>
            <a:r>
              <a:rPr lang="is-IS" sz="145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Phil. Trans. R. Soc. B</a:t>
            </a:r>
            <a:r>
              <a:rPr lang="is-IS" sz="145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 2015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5589175" y="3381654"/>
            <a:ext cx="2929183" cy="31547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5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(Cabral et al. </a:t>
            </a:r>
            <a:r>
              <a:rPr lang="en-US" sz="1450" i="1" dirty="0" err="1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NeuroImage</a:t>
            </a:r>
            <a:r>
              <a:rPr lang="en-US" sz="1450" dirty="0" smtClean="0">
                <a:solidFill>
                  <a:schemeClr val="bg2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rPr>
              <a:t> 2014)</a:t>
            </a:r>
            <a:endParaRPr lang="en-US" sz="145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9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632690"/>
            <a:ext cx="8229600" cy="466967"/>
          </a:xfrm>
        </p:spPr>
        <p:txBody>
          <a:bodyPr/>
          <a:lstStyle/>
          <a:p>
            <a:pPr algn="ctr"/>
            <a:r>
              <a:rPr lang="en-GB" sz="2400" dirty="0" smtClean="0">
                <a:latin typeface="Arial" charset="0"/>
                <a:ea typeface="Arial" charset="0"/>
                <a:cs typeface="Arial" charset="0"/>
              </a:rPr>
              <a:t>Integrative hubs, modularity and cortical dynamics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58166" y="1691724"/>
            <a:ext cx="4191804" cy="1914318"/>
            <a:chOff x="597434" y="2073442"/>
            <a:chExt cx="5129597" cy="2342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34" y="2073442"/>
              <a:ext cx="5129597" cy="234259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71656" y="2335333"/>
              <a:ext cx="753397" cy="176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1872" y="2335333"/>
              <a:ext cx="832002" cy="176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20" y="4768223"/>
            <a:ext cx="5378737" cy="16070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122" y="1222213"/>
            <a:ext cx="4913893" cy="470523"/>
          </a:xfrm>
        </p:spPr>
        <p:txBody>
          <a:bodyPr/>
          <a:lstStyle/>
          <a:p>
            <a:pPr marL="109537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s-IS" sz="2000" dirty="0" smtClean="0">
                <a:latin typeface="Arial" charset="0"/>
                <a:ea typeface="Arial" charset="0"/>
                <a:cs typeface="Arial" charset="0"/>
                <a:sym typeface="Wingdings"/>
              </a:rPr>
              <a:t>Stroke: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Gratton et al. </a:t>
            </a:r>
            <a:r>
              <a:rPr lang="is-IS" sz="1800" i="1" dirty="0" smtClean="0">
                <a:latin typeface="Arial" charset="0"/>
                <a:ea typeface="Arial" charset="0"/>
                <a:cs typeface="Arial" charset="0"/>
                <a:sym typeface="Wingdings"/>
              </a:rPr>
              <a:t>J. Cog. Neurosci.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2012</a:t>
            </a:r>
            <a:endParaRPr lang="is-IS" sz="18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Wingding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048047" y="6353374"/>
            <a:ext cx="5438273" cy="424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is-IS" sz="2000" dirty="0" smtClean="0">
                <a:latin typeface="Arial" charset="0"/>
                <a:ea typeface="Arial" charset="0"/>
                <a:cs typeface="Arial" charset="0"/>
                <a:sym typeface="Wingdings"/>
              </a:rPr>
              <a:t>Functional dynamics: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Zalesky et al. </a:t>
            </a:r>
            <a:r>
              <a:rPr lang="is-IS" sz="1800" i="1" dirty="0" smtClean="0">
                <a:latin typeface="Arial" charset="0"/>
                <a:ea typeface="Arial" charset="0"/>
                <a:cs typeface="Arial" charset="0"/>
                <a:sym typeface="Wingdings"/>
              </a:rPr>
              <a:t>PNAS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2014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321822" y="1515318"/>
            <a:ext cx="3293258" cy="470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Váša et al. </a:t>
            </a:r>
            <a:r>
              <a:rPr lang="is-IS" sz="1800" i="1" dirty="0" smtClean="0">
                <a:latin typeface="Arial" charset="0"/>
                <a:ea typeface="Arial" charset="0"/>
                <a:cs typeface="Arial" charset="0"/>
                <a:sym typeface="Wingdings"/>
              </a:rPr>
              <a:t>NeuroImage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2015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49" y="1897642"/>
            <a:ext cx="1783539" cy="1641156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103314" y="3620363"/>
            <a:ext cx="3101507" cy="39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en-US" sz="1600" dirty="0">
                <a:solidFill>
                  <a:srgbClr val="00A2DD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m</a:t>
            </a:r>
            <a:r>
              <a:rPr lang="is-IS" sz="1600" dirty="0" smtClean="0">
                <a:solidFill>
                  <a:srgbClr val="00A2DD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odularity </a:t>
            </a:r>
            <a:r>
              <a:rPr lang="is-IS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VS </a:t>
            </a:r>
            <a:r>
              <a:rPr lang="is-IS" sz="1600" dirty="0" smtClean="0">
                <a:solidFill>
                  <a:srgbClr val="4E8F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integrative hubs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284684" y="3632280"/>
            <a:ext cx="3475800" cy="39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en-US" sz="1600" dirty="0">
                <a:solidFill>
                  <a:srgbClr val="4E8F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i</a:t>
            </a:r>
            <a:r>
              <a:rPr lang="is-IS" sz="1600" dirty="0" smtClean="0">
                <a:solidFill>
                  <a:srgbClr val="4E8F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ntegrative hubs</a:t>
            </a:r>
            <a:r>
              <a:rPr lang="is-I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is-IS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VS </a:t>
            </a:r>
            <a:r>
              <a:rPr lang="is-IS" sz="1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dyn. variability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295475" y="4336834"/>
            <a:ext cx="3475800" cy="39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en-GB" sz="1600" dirty="0">
                <a:solidFill>
                  <a:srgbClr val="00A2DD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m</a:t>
            </a:r>
            <a:r>
              <a:rPr lang="en-GB" sz="1600" dirty="0" smtClean="0">
                <a:solidFill>
                  <a:srgbClr val="00A2DD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odularity</a:t>
            </a:r>
            <a:r>
              <a:rPr lang="en-GB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is-IS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VS </a:t>
            </a:r>
            <a:r>
              <a:rPr lang="is-IS" sz="16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dyn. variability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71048" y="3946358"/>
            <a:ext cx="1655778" cy="589155"/>
          </a:xfrm>
          <a:prstGeom prst="straightConnector1">
            <a:avLst/>
          </a:prstGeom>
          <a:ln>
            <a:solidFill>
              <a:srgbClr val="00A2DD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150543" y="3934644"/>
            <a:ext cx="1655545" cy="613735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115345" y="3817618"/>
            <a:ext cx="1303678" cy="475"/>
          </a:xfrm>
          <a:prstGeom prst="straightConnector1">
            <a:avLst/>
          </a:prstGeom>
          <a:ln>
            <a:solidFill>
              <a:srgbClr val="4E8F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7" y="644628"/>
            <a:ext cx="8229600" cy="466967"/>
          </a:xfrm>
        </p:spPr>
        <p:txBody>
          <a:bodyPr/>
          <a:lstStyle/>
          <a:p>
            <a:pPr algn="ctr"/>
            <a:r>
              <a:rPr lang="en-GB" sz="2400" dirty="0" smtClean="0">
                <a:latin typeface="Arial" charset="0"/>
                <a:ea typeface="Arial" charset="0"/>
                <a:cs typeface="Arial" charset="0"/>
              </a:rPr>
              <a:t>Integrative hubs, modularity and cortical dynamics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" y="4401913"/>
            <a:ext cx="3524493" cy="23364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64" y="1563216"/>
            <a:ext cx="6609144" cy="2688597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827112" y="1261695"/>
            <a:ext cx="2942866" cy="39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algn="ctr" defTabSz="914400">
              <a:buNone/>
            </a:pPr>
            <a:r>
              <a:rPr lang="en-GB" sz="1400" dirty="0">
                <a:solidFill>
                  <a:srgbClr val="011893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GB" sz="1400" dirty="0" smtClean="0">
                <a:solidFill>
                  <a:srgbClr val="011893"/>
                </a:solidFill>
                <a:latin typeface="Arial" charset="0"/>
                <a:ea typeface="Arial" charset="0"/>
                <a:cs typeface="Arial" charset="0"/>
              </a:rPr>
              <a:t>trokes at high-degree nodes</a:t>
            </a:r>
            <a:endParaRPr lang="en-US" sz="1400" dirty="0">
              <a:solidFill>
                <a:srgbClr val="01189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5254903" y="1261695"/>
            <a:ext cx="3565005" cy="30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algn="ctr" defTabSz="914400">
              <a:buNone/>
            </a:pPr>
            <a:r>
              <a:rPr lang="en-GB" sz="1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GB" sz="1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trokes at high-participation nodes</a:t>
            </a:r>
            <a:endParaRPr lang="en-US" sz="14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18302" y="2001121"/>
            <a:ext cx="1776716" cy="134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is-IS" sz="2000" dirty="0" smtClean="0">
                <a:latin typeface="Arial" charset="0"/>
                <a:ea typeface="Arial" charset="0"/>
                <a:cs typeface="Arial" charset="0"/>
                <a:sym typeface="Wingdings"/>
              </a:rPr>
              <a:t>Stroke VS </a:t>
            </a:r>
          </a:p>
          <a:p>
            <a:pPr marL="109537" indent="0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is-IS" sz="2000" dirty="0" smtClean="0">
                <a:latin typeface="Arial" charset="0"/>
                <a:ea typeface="Arial" charset="0"/>
                <a:cs typeface="Arial" charset="0"/>
                <a:sym typeface="Wingdings"/>
              </a:rPr>
              <a:t>Cognition:</a:t>
            </a:r>
          </a:p>
          <a:p>
            <a:pPr marL="109537" indent="0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Warren et al.</a:t>
            </a:r>
          </a:p>
          <a:p>
            <a:pPr marL="109537" indent="0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is-IS" sz="1800" i="1" dirty="0" smtClean="0">
                <a:latin typeface="Arial" charset="0"/>
                <a:ea typeface="Arial" charset="0"/>
                <a:cs typeface="Arial" charset="0"/>
                <a:sym typeface="Wingdings"/>
              </a:rPr>
              <a:t>PNAS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 2014 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5110220" y="4519681"/>
            <a:ext cx="3854370" cy="782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algn="ctr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Wingdings"/>
              </a:rPr>
              <a:t>c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ommunication between disparate cognitive networks disrupted</a:t>
            </a:r>
          </a:p>
        </p:txBody>
      </p:sp>
      <p:sp>
        <p:nvSpPr>
          <p:cNvPr id="28" name="Right Brace 27"/>
          <p:cNvSpPr/>
          <p:nvPr/>
        </p:nvSpPr>
        <p:spPr>
          <a:xfrm rot="5400000">
            <a:off x="6999372" y="2611519"/>
            <a:ext cx="180242" cy="3460830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288423" y="5616444"/>
            <a:ext cx="4676167" cy="110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Georgia" pitchFamily="-72" charset="0"/>
              <a:buNone/>
            </a:pPr>
            <a:r>
              <a:rPr lang="en-GB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Additional markers of cognitive impairment:</a:t>
            </a:r>
          </a:p>
          <a:p>
            <a:pPr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Modularity</a:t>
            </a:r>
          </a:p>
          <a:p>
            <a:pPr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Dynamical variability</a:t>
            </a:r>
            <a:endParaRPr lang="is-IS" sz="1800" dirty="0" smtClean="0">
              <a:latin typeface="Arial" charset="0"/>
              <a:ea typeface="Arial" charset="0"/>
              <a:cs typeface="Arial" charset="0"/>
              <a:sym typeface="Wingdings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826272" y="5715234"/>
            <a:ext cx="407773" cy="22242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 rot="5400000">
            <a:off x="697373" y="3702172"/>
            <a:ext cx="763930" cy="254643"/>
          </a:xfrm>
          <a:prstGeom prst="left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30" grpId="0"/>
      <p:bldP spid="31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1114"/>
          </a:xfrm>
        </p:spPr>
        <p:txBody>
          <a:bodyPr/>
          <a:lstStyle/>
          <a:p>
            <a:pPr algn="ctr"/>
            <a:r>
              <a:rPr lang="en-GB" sz="2800" dirty="0" smtClean="0">
                <a:latin typeface="Arial" charset="0"/>
                <a:ea typeface="Arial" charset="0"/>
                <a:cs typeface="Arial" charset="0"/>
              </a:rPr>
              <a:t>Limitations / Future work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643" y="1284789"/>
            <a:ext cx="8634713" cy="5335929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Model simplicity / “</a:t>
            </a:r>
            <a:r>
              <a:rPr lang="en-GB" dirty="0" err="1" smtClean="0">
                <a:latin typeface="Arial" charset="0"/>
                <a:ea typeface="Arial" charset="0"/>
                <a:cs typeface="Arial" charset="0"/>
              </a:rPr>
              <a:t>stationarity</a:t>
            </a: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” 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(Hansen et al. </a:t>
            </a:r>
            <a:r>
              <a:rPr lang="en-GB" sz="1800" i="1" dirty="0" err="1" smtClean="0">
                <a:latin typeface="Arial" charset="0"/>
                <a:ea typeface="Arial" charset="0"/>
                <a:cs typeface="Arial" charset="0"/>
              </a:rPr>
              <a:t>NeuroImage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 2015)</a:t>
            </a:r>
          </a:p>
          <a:p>
            <a:endParaRPr lang="en-GB" sz="5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Dependence of ICN tuning on ICA dimensionality not explored</a:t>
            </a:r>
          </a:p>
          <a:p>
            <a:endParaRPr lang="en-GB" sz="5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Diffusion imaging tractography</a:t>
            </a:r>
          </a:p>
          <a:p>
            <a:pPr lvl="1"/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“Anatomical </a:t>
            </a:r>
            <a:r>
              <a:rPr lang="en-GB" dirty="0">
                <a:latin typeface="Arial" charset="0"/>
                <a:ea typeface="Arial" charset="0"/>
                <a:cs typeface="Arial" charset="0"/>
              </a:rPr>
              <a:t>accuracy of brain connections derived from diffusion MRI tractography is inherently </a:t>
            </a: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limited” 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(Thomas et al. </a:t>
            </a:r>
            <a:r>
              <a:rPr lang="en-GB" sz="1800" i="1" dirty="0" smtClean="0">
                <a:latin typeface="Arial" charset="0"/>
                <a:ea typeface="Arial" charset="0"/>
                <a:cs typeface="Arial" charset="0"/>
              </a:rPr>
              <a:t>PNAS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 2014)</a:t>
            </a:r>
          </a:p>
          <a:p>
            <a:pPr lvl="1"/>
            <a:endParaRPr lang="en-GB" sz="5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To improve relevance to stroke:</a:t>
            </a:r>
          </a:p>
          <a:p>
            <a:pPr lvl="1"/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Add subcortical nodes; </a:t>
            </a:r>
            <a:r>
              <a:rPr lang="en-GB" sz="1800" dirty="0" smtClean="0">
                <a:latin typeface="Arial" charset="0"/>
                <a:ea typeface="Arial" charset="0"/>
                <a:cs typeface="Arial" charset="0"/>
              </a:rPr>
              <a:t>“majority of strokes were localized subcortically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” 				         (Corbetta et al. </a:t>
            </a:r>
            <a:r>
              <a:rPr lang="is-IS" sz="1800" i="1" dirty="0" smtClean="0">
                <a:latin typeface="Arial" charset="0"/>
                <a:ea typeface="Arial" charset="0"/>
                <a:cs typeface="Arial" charset="0"/>
              </a:rPr>
              <a:t>Neuron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 2015)</a:t>
            </a:r>
          </a:p>
          <a:p>
            <a:pPr marL="754062" lvl="1" indent="-342900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is-IS" dirty="0" smtClean="0">
                <a:latin typeface="Arial" charset="0"/>
                <a:ea typeface="Arial" charset="0"/>
                <a:cs typeface="Arial" charset="0"/>
              </a:rPr>
              <a:t>se lesion maps from clinical data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(Falcon et al. eNeuro 2016)</a:t>
            </a:r>
          </a:p>
          <a:p>
            <a:pPr marL="754062" lvl="1" indent="-342900"/>
            <a:r>
              <a:rPr lang="is-IS" dirty="0" smtClean="0">
                <a:latin typeface="Arial" charset="0"/>
                <a:ea typeface="Arial" charset="0"/>
                <a:cs typeface="Arial" charset="0"/>
              </a:rPr>
              <a:t>Damaged areas may remain active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(van Dellen et al. </a:t>
            </a:r>
            <a:r>
              <a:rPr lang="is-IS" sz="1800" i="1" dirty="0" smtClean="0">
                <a:latin typeface="Arial" charset="0"/>
                <a:ea typeface="Arial" charset="0"/>
                <a:cs typeface="Arial" charset="0"/>
              </a:rPr>
              <a:t>NeuroImage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 2013)</a:t>
            </a:r>
          </a:p>
          <a:p>
            <a:pPr marL="754062" lvl="1" indent="-342900"/>
            <a:r>
              <a:rPr lang="is-IS" dirty="0" smtClean="0">
                <a:latin typeface="Arial" charset="0"/>
                <a:ea typeface="Arial" charset="0"/>
                <a:cs typeface="Arial" charset="0"/>
              </a:rPr>
              <a:t>Use more specific dynamical measure(s)</a:t>
            </a:r>
          </a:p>
          <a:p>
            <a:pPr lvl="1">
              <a:buFont typeface="Wingdings" charset="2"/>
              <a:buChar char="à"/>
            </a:pPr>
            <a:r>
              <a:rPr lang="is-I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 eg: global metastability too coarse to discern diaschisis</a:t>
            </a:r>
            <a:endParaRPr lang="en-GB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GB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9756"/>
            <a:ext cx="3217762" cy="433064"/>
          </a:xfrm>
        </p:spPr>
        <p:txBody>
          <a:bodyPr/>
          <a:lstStyle/>
          <a:p>
            <a:pPr algn="ctr"/>
            <a:r>
              <a:rPr lang="en-GB" sz="2200" dirty="0" smtClean="0">
                <a:latin typeface="Arial" charset="0"/>
                <a:ea typeface="Arial" charset="0"/>
                <a:cs typeface="Arial" charset="0"/>
              </a:rPr>
              <a:t>Relevance to cognition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079513" y="5313265"/>
            <a:ext cx="2838774" cy="1225668"/>
            <a:chOff x="546583" y="2640667"/>
            <a:chExt cx="2838774" cy="12256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83" y="2687737"/>
              <a:ext cx="2838774" cy="117859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231176" y="2640667"/>
              <a:ext cx="615661" cy="9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593427" y="2875617"/>
            <a:ext cx="1875966" cy="2492586"/>
            <a:chOff x="4004665" y="2264609"/>
            <a:chExt cx="2975521" cy="3953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240" y="2281971"/>
              <a:ext cx="2963946" cy="393619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004665" y="2264609"/>
              <a:ext cx="615661" cy="94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89" y="2713750"/>
            <a:ext cx="1199781" cy="32524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47" y="2717434"/>
            <a:ext cx="1194674" cy="3252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97" y="2730248"/>
            <a:ext cx="1258792" cy="32524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30" y="2727079"/>
            <a:ext cx="1225992" cy="32524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93019" y="5741369"/>
            <a:ext cx="2172519" cy="264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44325" y="2762022"/>
            <a:ext cx="237410" cy="198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96" y="5998516"/>
            <a:ext cx="914400" cy="78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62" y="6046952"/>
            <a:ext cx="922294" cy="758380"/>
          </a:xfrm>
          <a:prstGeom prst="rect">
            <a:avLst/>
          </a:prstGeom>
        </p:spPr>
      </p:pic>
      <p:sp>
        <p:nvSpPr>
          <p:cNvPr id="20" name="Right Brace 19"/>
          <p:cNvSpPr/>
          <p:nvPr/>
        </p:nvSpPr>
        <p:spPr>
          <a:xfrm rot="5400000">
            <a:off x="1802139" y="5244446"/>
            <a:ext cx="118628" cy="1294835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02997" y="2675683"/>
            <a:ext cx="297431" cy="284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7668487" y="5219367"/>
            <a:ext cx="118628" cy="1294835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35" y="1066444"/>
            <a:ext cx="7080383" cy="1126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26" y="2217846"/>
            <a:ext cx="7043800" cy="25120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80807" y="5728164"/>
            <a:ext cx="2361262" cy="254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7672916" y="5231905"/>
            <a:ext cx="118628" cy="1294835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7132664" y="597453"/>
            <a:ext cx="1999458" cy="4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800" i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J. </a:t>
            </a:r>
            <a:r>
              <a:rPr lang="en-US" sz="1800" i="1" dirty="0" err="1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Neurosci</a:t>
            </a:r>
            <a:r>
              <a:rPr lang="en-US" sz="1800" i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.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115918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13" y="475938"/>
            <a:ext cx="3187421" cy="446334"/>
          </a:xfrm>
        </p:spPr>
        <p:txBody>
          <a:bodyPr/>
          <a:lstStyle/>
          <a:p>
            <a:pPr algn="ctr"/>
            <a:r>
              <a:rPr lang="en-GB" sz="2400" dirty="0" smtClean="0">
                <a:latin typeface="Arial" charset="0"/>
                <a:ea typeface="Arial" charset="0"/>
                <a:cs typeface="Arial" charset="0"/>
              </a:rPr>
              <a:t>Relevance to disease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" y="1181946"/>
            <a:ext cx="7043800" cy="8016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" y="1983606"/>
            <a:ext cx="5757547" cy="255081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 bwMode="auto">
          <a:xfrm>
            <a:off x="7098242" y="633124"/>
            <a:ext cx="1999458" cy="4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800" i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J. </a:t>
            </a:r>
            <a:r>
              <a:rPr lang="en-US" sz="1800" i="1" dirty="0" err="1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Neurosci</a:t>
            </a:r>
            <a:r>
              <a:rPr lang="en-US" sz="1800" i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.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 2015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3029956"/>
            <a:ext cx="3336071" cy="3336071"/>
          </a:xfrm>
          <a:prstGeom prst="rect">
            <a:avLst/>
          </a:prstGeom>
        </p:spPr>
      </p:pic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5093059" y="2418774"/>
            <a:ext cx="2790177" cy="4065038"/>
            <a:chOff x="4702004" y="2502329"/>
            <a:chExt cx="2485376" cy="3620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111" y="2502329"/>
              <a:ext cx="685800" cy="35560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213" y="2575123"/>
              <a:ext cx="621374" cy="346194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004" y="2598273"/>
              <a:ext cx="776009" cy="3439129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520305" y="5825793"/>
              <a:ext cx="1667075" cy="25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76861" y="2746205"/>
              <a:ext cx="551924" cy="425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820" y="2730581"/>
              <a:ext cx="998224" cy="62010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6251110" y="3578942"/>
              <a:ext cx="59287" cy="2303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itle 1"/>
            <p:cNvSpPr txBox="1">
              <a:spLocks/>
            </p:cNvSpPr>
            <p:nvPr/>
          </p:nvSpPr>
          <p:spPr bwMode="auto">
            <a:xfrm>
              <a:off x="5539968" y="5865120"/>
              <a:ext cx="586911" cy="258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  <a:normAutofit lnSpcReduction="10000"/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bg1"/>
                  </a:solidFill>
                  <a:latin typeface="+mj-lt"/>
                  <a:ea typeface="ＭＳ Ｐゴシック" pitchFamily="-72" charset="-128"/>
                  <a:cs typeface="ＭＳ Ｐゴシック" pitchFamily="-72" charset="-128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/>
                  </a:solidFill>
                  <a:latin typeface="Arial"/>
                  <a:ea typeface="+mj-ea"/>
                  <a:cs typeface="Arial"/>
                </a:rPr>
                <a:t>e</a:t>
              </a:r>
              <a:r>
                <a:rPr lang="en-US" sz="1400" smtClean="0">
                  <a:solidFill>
                    <a:schemeClr val="tx1"/>
                  </a:solidFill>
                  <a:latin typeface="Arial"/>
                  <a:ea typeface="+mj-ea"/>
                  <a:cs typeface="Arial"/>
                </a:rPr>
                <a:t>mp.</a:t>
              </a:r>
              <a:endParaRPr lang="en-US" sz="1400" dirty="0" smtClean="0">
                <a:solidFill>
                  <a:schemeClr val="tx1"/>
                </a:solidFill>
                <a:latin typeface="Arial"/>
                <a:ea typeface="+mj-ea"/>
                <a:cs typeface="Arial"/>
              </a:endParaRPr>
            </a:p>
          </p:txBody>
        </p:sp>
        <p:sp>
          <p:nvSpPr>
            <p:cNvPr id="39" name="Title 1"/>
            <p:cNvSpPr txBox="1">
              <a:spLocks/>
            </p:cNvSpPr>
            <p:nvPr/>
          </p:nvSpPr>
          <p:spPr bwMode="auto">
            <a:xfrm>
              <a:off x="6309401" y="5859919"/>
              <a:ext cx="610873" cy="258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  <a:normAutofit lnSpcReduction="10000"/>
            </a:bodyPr>
            <a:lstStyle>
              <a:lvl1pPr algn="l" rtl="0" fontAlgn="base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bg1"/>
                  </a:solidFill>
                  <a:latin typeface="+mj-lt"/>
                  <a:ea typeface="ＭＳ Ｐゴシック" pitchFamily="-72" charset="-128"/>
                  <a:cs typeface="ＭＳ Ｐゴシック" pitchFamily="-72" charset="-128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Trebuchet MS" pitchFamily="-72" charset="0"/>
                  <a:ea typeface="ＭＳ Ｐゴシック" pitchFamily="-72" charset="-128"/>
                  <a:cs typeface="ＭＳ Ｐゴシック" pitchFamily="-72" charset="-128"/>
                </a:defRPr>
              </a:lvl9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/>
                  </a:solidFill>
                  <a:latin typeface="Arial"/>
                  <a:ea typeface="+mj-ea"/>
                  <a:cs typeface="Arial"/>
                </a:rPr>
                <a:t>model</a:t>
              </a:r>
            </a:p>
          </p:txBody>
        </p:sp>
      </p:grpSp>
      <p:sp>
        <p:nvSpPr>
          <p:cNvPr id="41" name="Title 1"/>
          <p:cNvSpPr txBox="1">
            <a:spLocks/>
          </p:cNvSpPr>
          <p:nvPr/>
        </p:nvSpPr>
        <p:spPr bwMode="auto">
          <a:xfrm>
            <a:off x="1109155" y="2509894"/>
            <a:ext cx="3230617" cy="365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lnSpcReduction="1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Traumatic Brain Injury (TBI)</a:t>
            </a:r>
          </a:p>
        </p:txBody>
      </p:sp>
    </p:spTree>
    <p:extLst>
      <p:ext uri="{BB962C8B-B14F-4D97-AF65-F5344CB8AC3E}">
        <p14:creationId xmlns:p14="http://schemas.microsoft.com/office/powerpoint/2010/main" val="2298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20080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Neural dynamics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46662"/>
            <a:ext cx="8759772" cy="5254389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Coherence matters, as does its variability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Fries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Trends. Cog. Sci.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2005	communication through coherence</a:t>
            </a:r>
          </a:p>
          <a:p>
            <a:pPr lvl="1"/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Neural dynamics are not stable, but “metastable”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Deco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et al.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PNAS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2009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		“resting brains never rest”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Shanahan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Chaos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2011 		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metastability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metric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Formally: stability ≠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multistability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≠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metastability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07" y="4213808"/>
            <a:ext cx="1484384" cy="1451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60" y="4191321"/>
            <a:ext cx="1248090" cy="1473600"/>
          </a:xfrm>
          <a:prstGeom prst="rect">
            <a:avLst/>
          </a:prstGeom>
        </p:spPr>
      </p:pic>
      <p:sp>
        <p:nvSpPr>
          <p:cNvPr id="7" name="Equal 6"/>
          <p:cNvSpPr/>
          <p:nvPr/>
        </p:nvSpPr>
        <p:spPr>
          <a:xfrm>
            <a:off x="2080552" y="4707952"/>
            <a:ext cx="534265" cy="440338"/>
          </a:xfrm>
          <a:prstGeom prst="mathEqual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9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82836"/>
              </p:ext>
            </p:extLst>
          </p:nvPr>
        </p:nvGraphicFramePr>
        <p:xfrm>
          <a:off x="7046913" y="4451933"/>
          <a:ext cx="13906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2" name="Equation" r:id="rId6" imgW="889000" imgH="215900" progId="Equation.3">
                  <p:embed/>
                </p:oleObj>
              </mc:Choice>
              <mc:Fallback>
                <p:oleObj name="Equation" r:id="rId6" imgW="889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6913" y="4451933"/>
                        <a:ext cx="1390650" cy="3365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606813"/>
              </p:ext>
            </p:extLst>
          </p:nvPr>
        </p:nvGraphicFramePr>
        <p:xfrm>
          <a:off x="7046913" y="5042483"/>
          <a:ext cx="16398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3" name="Equation" r:id="rId8" imgW="1092200" imgH="241300" progId="Equation.3">
                  <p:embed/>
                </p:oleObj>
              </mc:Choice>
              <mc:Fallback>
                <p:oleObj name="Equation" r:id="rId8" imgW="1092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6913" y="5042483"/>
                        <a:ext cx="1639887" cy="3619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71" descr="Screen shot 2013-09-01 at 18.41.39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53063" y="4213808"/>
            <a:ext cx="1416050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eft Brace 11"/>
          <p:cNvSpPr/>
          <p:nvPr/>
        </p:nvSpPr>
        <p:spPr>
          <a:xfrm>
            <a:off x="6767513" y="4620208"/>
            <a:ext cx="204787" cy="541337"/>
          </a:xfrm>
          <a:prstGeom prst="leftBrace">
            <a:avLst/>
          </a:prstGeom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3" name="TextBox 172"/>
          <p:cNvSpPr txBox="1">
            <a:spLocks noChangeArrowheads="1"/>
          </p:cNvSpPr>
          <p:nvPr/>
        </p:nvSpPr>
        <p:spPr bwMode="auto">
          <a:xfrm rot="16200000">
            <a:off x="4663749" y="4744682"/>
            <a:ext cx="128624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dirty="0" smtClean="0">
                <a:latin typeface="Arial" charset="0"/>
                <a:ea typeface="Arial" charset="0"/>
                <a:cs typeface="Arial" charset="0"/>
              </a:rPr>
              <a:t>Coherence </a:t>
            </a:r>
            <a:endParaRPr lang="en-US" sz="13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663967"/>
            <a:ext cx="5112568" cy="452210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Summary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1" y="3251398"/>
            <a:ext cx="4806949" cy="3186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5" y="1466157"/>
            <a:ext cx="5327079" cy="1537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12" y="1966267"/>
            <a:ext cx="2966788" cy="3957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199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42" y="750552"/>
            <a:ext cx="8770178" cy="609617"/>
          </a:xfrm>
        </p:spPr>
        <p:txBody>
          <a:bodyPr/>
          <a:lstStyle/>
          <a:p>
            <a:pPr algn="ctr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Try it yourself!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9" y="1725930"/>
            <a:ext cx="8306763" cy="321183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86854" y="5157603"/>
            <a:ext cx="8229600" cy="36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algn="ctr">
              <a:buNone/>
            </a:pPr>
            <a:r>
              <a:rPr lang="en-GB" sz="1600" dirty="0">
                <a:latin typeface="Arial" charset="0"/>
                <a:ea typeface="Arial" charset="0"/>
                <a:cs typeface="Arial" charset="0"/>
                <a:sym typeface="Wingdings"/>
              </a:rPr>
              <a:t>s</a:t>
            </a:r>
            <a:r>
              <a:rPr lang="en-GB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ee also </a:t>
            </a:r>
            <a:r>
              <a:rPr lang="en-GB" sz="1600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Sanz</a:t>
            </a:r>
            <a:r>
              <a:rPr lang="en-GB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-Leon et al. </a:t>
            </a:r>
            <a:r>
              <a:rPr lang="en-GB" sz="1600" i="1" dirty="0" smtClean="0">
                <a:latin typeface="Arial" charset="0"/>
                <a:ea typeface="Arial" charset="0"/>
                <a:cs typeface="Arial" charset="0"/>
                <a:sym typeface="Wingdings"/>
              </a:rPr>
              <a:t>Front. </a:t>
            </a:r>
            <a:r>
              <a:rPr lang="en-GB" sz="1600" i="1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Neuroinform</a:t>
            </a:r>
            <a:r>
              <a:rPr lang="en-GB" sz="1600" i="1" dirty="0" smtClean="0">
                <a:latin typeface="Arial" charset="0"/>
                <a:ea typeface="Arial" charset="0"/>
                <a:cs typeface="Arial" charset="0"/>
                <a:sym typeface="Wingdings"/>
              </a:rPr>
              <a:t>.</a:t>
            </a:r>
            <a:r>
              <a:rPr lang="en-GB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 2013; </a:t>
            </a:r>
            <a:r>
              <a:rPr lang="en-GB" sz="1600" i="1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NeuroImage</a:t>
            </a:r>
            <a:r>
              <a:rPr lang="en-GB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 2015</a:t>
            </a:r>
            <a:endParaRPr lang="en-US" sz="1600" dirty="0" smtClean="0">
              <a:latin typeface="Arial" charset="0"/>
              <a:ea typeface="Arial" charset="0"/>
              <a:cs typeface="Arial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9494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>
          <a:xfrm>
            <a:off x="28034" y="477686"/>
            <a:ext cx="2264171" cy="536327"/>
          </a:xfrm>
        </p:spPr>
        <p:txBody>
          <a:bodyPr/>
          <a:lstStyle/>
          <a:p>
            <a:pPr algn="ctr"/>
            <a:r>
              <a:rPr lang="en-US" sz="3000" dirty="0" smtClean="0">
                <a:latin typeface="Arial" charset="0"/>
                <a:ea typeface="Arial" charset="0"/>
                <a:cs typeface="Arial" charset="0"/>
              </a:rPr>
              <a:t>Thank you!</a:t>
            </a:r>
          </a:p>
        </p:txBody>
      </p:sp>
      <p:sp>
        <p:nvSpPr>
          <p:cNvPr id="99330" name="TextBox 5"/>
          <p:cNvSpPr txBox="1">
            <a:spLocks noChangeArrowheads="1"/>
          </p:cNvSpPr>
          <p:nvPr/>
        </p:nvSpPr>
        <p:spPr bwMode="auto">
          <a:xfrm>
            <a:off x="548066" y="2947180"/>
            <a:ext cx="152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Robert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Leech</a:t>
            </a:r>
          </a:p>
        </p:txBody>
      </p:sp>
      <p:sp>
        <p:nvSpPr>
          <p:cNvPr id="99331" name="TextBox 6"/>
          <p:cNvSpPr txBox="1">
            <a:spLocks noChangeArrowheads="1"/>
          </p:cNvSpPr>
          <p:nvPr/>
        </p:nvSpPr>
        <p:spPr bwMode="auto">
          <a:xfrm>
            <a:off x="2166028" y="2947180"/>
            <a:ext cx="11833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Murray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Shanahan</a:t>
            </a:r>
          </a:p>
        </p:txBody>
      </p:sp>
      <p:sp>
        <p:nvSpPr>
          <p:cNvPr id="99332" name="TextBox 7"/>
          <p:cNvSpPr txBox="1">
            <a:spLocks noChangeArrowheads="1"/>
          </p:cNvSpPr>
          <p:nvPr/>
        </p:nvSpPr>
        <p:spPr bwMode="auto">
          <a:xfrm>
            <a:off x="3653953" y="2947179"/>
            <a:ext cx="10287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Peter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Hellyer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9333" name="TextBox 11"/>
          <p:cNvSpPr txBox="1">
            <a:spLocks noChangeArrowheads="1"/>
          </p:cNvSpPr>
          <p:nvPr/>
        </p:nvSpPr>
        <p:spPr bwMode="auto">
          <a:xfrm>
            <a:off x="4835669" y="2947178"/>
            <a:ext cx="13177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Gregory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Scott</a:t>
            </a:r>
          </a:p>
        </p:txBody>
      </p:sp>
      <p:sp>
        <p:nvSpPr>
          <p:cNvPr id="99334" name="TextBox 13"/>
          <p:cNvSpPr txBox="1">
            <a:spLocks noChangeArrowheads="1"/>
          </p:cNvSpPr>
          <p:nvPr/>
        </p:nvSpPr>
        <p:spPr bwMode="auto">
          <a:xfrm>
            <a:off x="7247027" y="2952989"/>
            <a:ext cx="12877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Joana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Cabral</a:t>
            </a:r>
          </a:p>
        </p:txBody>
      </p:sp>
      <p:pic>
        <p:nvPicPr>
          <p:cNvPr id="99338" name="Picture 18" descr="Screen shot 2013-08-31 at 18.46.4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293" y="1137750"/>
            <a:ext cx="1223941" cy="174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40" name="Picture 21" descr="Screen shot 2013-08-31 at 18.53.23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2066" y="1137752"/>
            <a:ext cx="1371267" cy="174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43" name="Picture 15" descr="Screen shot 2013-09-01 at 12.29.3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22165" y="1137750"/>
            <a:ext cx="3521664" cy="174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420579" y="6306245"/>
            <a:ext cx="17791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Patric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Hagmann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6280256" y="3586728"/>
            <a:ext cx="2665817" cy="718213"/>
            <a:chOff x="5677856" y="4025196"/>
            <a:chExt cx="3294880" cy="887693"/>
          </a:xfrm>
        </p:grpSpPr>
        <p:sp>
          <p:nvSpPr>
            <p:cNvPr id="2" name="Rectangle 1"/>
            <p:cNvSpPr/>
            <p:nvPr/>
          </p:nvSpPr>
          <p:spPr>
            <a:xfrm>
              <a:off x="5677856" y="4112213"/>
              <a:ext cx="3247435" cy="78099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5" descr="neurodyn logo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51965" y="4025196"/>
              <a:ext cx="3220771" cy="887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2530653" y="3689010"/>
            <a:ext cx="3571113" cy="584775"/>
            <a:chOff x="179512" y="155997"/>
            <a:chExt cx="3593859" cy="584775"/>
          </a:xfrm>
        </p:grpSpPr>
        <p:sp>
          <p:nvSpPr>
            <p:cNvPr id="22" name="TextBox 21"/>
            <p:cNvSpPr txBox="1"/>
            <p:nvPr/>
          </p:nvSpPr>
          <p:spPr>
            <a:xfrm>
              <a:off x="179512" y="155997"/>
              <a:ext cx="1314450" cy="584775"/>
            </a:xfrm>
            <a:prstGeom prst="rect">
              <a:avLst/>
            </a:prstGeom>
            <a:noFill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accent6">
                      <a:lumMod val="5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C</a:t>
              </a:r>
              <a:r>
                <a:rPr lang="en-US" sz="3200" b="1" baseline="30000" dirty="0">
                  <a:solidFill>
                    <a:srgbClr val="C00000"/>
                  </a:solidFill>
                  <a:latin typeface="Helvetica Neue" charset="0"/>
                  <a:ea typeface="华文仿宋" charset="-122"/>
                  <a:cs typeface="+mn-cs"/>
                </a:rPr>
                <a:t>3</a:t>
              </a:r>
              <a:r>
                <a:rPr lang="en-US" sz="3200" b="1" dirty="0">
                  <a:solidFill>
                    <a:schemeClr val="accent6">
                      <a:lumMod val="5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NL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72343" y="219664"/>
              <a:ext cx="2401028" cy="430887"/>
            </a:xfrm>
            <a:prstGeom prst="rect">
              <a:avLst/>
            </a:prstGeom>
            <a:noFill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b="1" dirty="0" smtClean="0">
                <a:solidFill>
                  <a:schemeClr val="accent2"/>
                </a:solidFill>
                <a:latin typeface="Helvetica Neue" charset="0"/>
                <a:ea typeface="华文仿宋" charset="-122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b="1" dirty="0">
                <a:solidFill>
                  <a:schemeClr val="accent2"/>
                </a:solidFill>
                <a:latin typeface="Helvetica Neue" charset="0"/>
                <a:ea typeface="华文仿宋" charset="-122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smtClean="0">
                  <a:solidFill>
                    <a:srgbClr val="C00000"/>
                  </a:solidFill>
                  <a:latin typeface="Helvetica Neue" charset="0"/>
                  <a:ea typeface="华文仿宋" charset="-122"/>
                  <a:cs typeface="+mn-cs"/>
                </a:rPr>
                <a:t>C</a:t>
              </a:r>
              <a:r>
                <a:rPr lang="en-US" sz="1000" b="1" dirty="0" smtClean="0">
                  <a:solidFill>
                    <a:schemeClr val="accent6">
                      <a:lumMod val="5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omputational, </a:t>
              </a:r>
              <a:r>
                <a:rPr lang="en-US" sz="1000" b="1" dirty="0" smtClean="0">
                  <a:solidFill>
                    <a:srgbClr val="C00000"/>
                  </a:solidFill>
                  <a:latin typeface="Helvetica Neue" charset="0"/>
                  <a:ea typeface="华文仿宋" charset="-122"/>
                  <a:cs typeface="+mn-cs"/>
                </a:rPr>
                <a:t>C</a:t>
              </a:r>
              <a:r>
                <a:rPr lang="en-US" sz="1000" b="1" dirty="0" smtClean="0">
                  <a:solidFill>
                    <a:schemeClr val="accent6">
                      <a:lumMod val="5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ognitive &amp; </a:t>
              </a:r>
              <a:r>
                <a:rPr lang="en-US" sz="1000" b="1" dirty="0" smtClean="0">
                  <a:solidFill>
                    <a:srgbClr val="C00000"/>
                  </a:solidFill>
                  <a:latin typeface="Helvetica Neue" charset="0"/>
                  <a:ea typeface="华文仿宋" charset="-122"/>
                  <a:cs typeface="+mn-cs"/>
                </a:rPr>
                <a:t>C</a:t>
              </a:r>
              <a:r>
                <a:rPr lang="en-US" sz="1000" b="1" dirty="0" smtClean="0">
                  <a:solidFill>
                    <a:schemeClr val="accent6">
                      <a:lumMod val="50000"/>
                    </a:schemeClr>
                  </a:solidFill>
                  <a:latin typeface="Helvetica Neue" charset="0"/>
                  <a:ea typeface="华文仿宋" charset="-122"/>
                  <a:cs typeface="+mn-cs"/>
                </a:rPr>
                <a:t>linical Neuroimaging Laboratory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24" y="3752677"/>
            <a:ext cx="2021881" cy="532323"/>
          </a:xfrm>
          <a:prstGeom prst="rect">
            <a:avLst/>
          </a:prstGeom>
        </p:spPr>
      </p:pic>
      <p:pic>
        <p:nvPicPr>
          <p:cNvPr id="25" name="Picture 24" descr="cam_log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41" y="5887148"/>
            <a:ext cx="2665817" cy="699777"/>
          </a:xfrm>
          <a:prstGeom prst="rect">
            <a:avLst/>
          </a:prstGeom>
        </p:spPr>
      </p:pic>
      <p:pic>
        <p:nvPicPr>
          <p:cNvPr id="26" name="Picture 25" descr="patric.bm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93" y="4760643"/>
            <a:ext cx="1223941" cy="1523508"/>
          </a:xfrm>
          <a:prstGeom prst="rect">
            <a:avLst/>
          </a:prstGeom>
        </p:spPr>
      </p:pic>
      <p:pic>
        <p:nvPicPr>
          <p:cNvPr id="27" name="Picture 26" descr="Gates Cambridge 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58" y="4609192"/>
            <a:ext cx="2240941" cy="1293877"/>
          </a:xfrm>
          <a:prstGeom prst="rect">
            <a:avLst/>
          </a:prstGeom>
        </p:spPr>
      </p:pic>
      <p:pic>
        <p:nvPicPr>
          <p:cNvPr id="29" name="Picture 28" descr="chuv logo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88" y="4956937"/>
            <a:ext cx="1430362" cy="774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55" y="5842831"/>
            <a:ext cx="2224611" cy="581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27" y="1137750"/>
            <a:ext cx="1305750" cy="174099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5045927" y="4501158"/>
            <a:ext cx="948" cy="22341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87129" y="4503736"/>
            <a:ext cx="875894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19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20080"/>
          </a:xfrm>
        </p:spPr>
        <p:txBody>
          <a:bodyPr/>
          <a:lstStyle/>
          <a:p>
            <a:pPr algn="ctr"/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Synchronisation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in coupled systems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7" y="1608475"/>
            <a:ext cx="7697165" cy="4300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0147" y="6176921"/>
            <a:ext cx="687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Video at: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www.youtube.com/watch?v=JWToUATLGzs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074328"/>
            <a:ext cx="7739505" cy="782233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000887" y="3852507"/>
            <a:ext cx="7189470" cy="2858390"/>
            <a:chOff x="457200" y="3322715"/>
            <a:chExt cx="7953751" cy="3162253"/>
          </a:xfrm>
        </p:grpSpPr>
        <p:grpSp>
          <p:nvGrpSpPr>
            <p:cNvPr id="2" name="Group 1"/>
            <p:cNvGrpSpPr>
              <a:grpSpLocks noChangeAspect="1"/>
            </p:cNvGrpSpPr>
            <p:nvPr/>
          </p:nvGrpSpPr>
          <p:grpSpPr>
            <a:xfrm>
              <a:off x="519326" y="3428661"/>
              <a:ext cx="7891625" cy="3056307"/>
              <a:chOff x="280825" y="3157267"/>
              <a:chExt cx="8584442" cy="332462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825" y="3157267"/>
                <a:ext cx="8584442" cy="140558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473" y="4588647"/>
                <a:ext cx="8337738" cy="1893245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457200" y="4751439"/>
              <a:ext cx="611386" cy="531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5121" y="3322715"/>
              <a:ext cx="314979" cy="525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429000" y="3928040"/>
            <a:ext cx="2401062" cy="2782858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94473" y="528463"/>
            <a:ext cx="4769893" cy="443837"/>
          </a:xfrm>
        </p:spPr>
        <p:txBody>
          <a:bodyPr/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Background: dynamics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94" y="1925633"/>
            <a:ext cx="1291591" cy="1571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22" y="2004112"/>
            <a:ext cx="1701800" cy="14340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95" y="2145589"/>
            <a:ext cx="3088774" cy="11400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18365" y="2364913"/>
            <a:ext cx="5320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smtClean="0"/>
              <a:t>+</a:t>
            </a:r>
            <a:endParaRPr lang="en-US" sz="3900" dirty="0"/>
          </a:p>
        </p:txBody>
      </p:sp>
      <p:sp>
        <p:nvSpPr>
          <p:cNvPr id="18" name="TextBox 17"/>
          <p:cNvSpPr txBox="1"/>
          <p:nvPr/>
        </p:nvSpPr>
        <p:spPr>
          <a:xfrm>
            <a:off x="4550445" y="2364913"/>
            <a:ext cx="5320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/>
              <a:t>=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53525" y="3477635"/>
            <a:ext cx="1499397" cy="4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300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l</a:t>
            </a:r>
            <a:r>
              <a:rPr lang="en-US" sz="13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ow coupling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6336794" y="3505797"/>
            <a:ext cx="1499397" cy="4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30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high </a:t>
            </a:r>
            <a:r>
              <a:rPr lang="en-US" sz="13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coupling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31652" y="3667975"/>
            <a:ext cx="2563606" cy="3082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691052" y="3604973"/>
            <a:ext cx="2586675" cy="3105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7055056" y="650290"/>
            <a:ext cx="1999458" cy="4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800" i="1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Neuroimage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73369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19" grpId="0"/>
      <p:bldP spid="20" grpId="0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7055056" y="650290"/>
            <a:ext cx="1999458" cy="4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800" i="1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Neuroimage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 2011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75520"/>
            <a:ext cx="7464280" cy="435481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0854" y="514645"/>
            <a:ext cx="2876990" cy="443837"/>
          </a:xfrm>
        </p:spPr>
        <p:txBody>
          <a:bodyPr/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Background: dynamics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78418" y="2251709"/>
            <a:ext cx="1759458" cy="4132907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074328"/>
            <a:ext cx="7739505" cy="7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9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6640962" y="667761"/>
            <a:ext cx="2374710" cy="4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800" i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Phys. Rev. </a:t>
            </a:r>
            <a:r>
              <a:rPr lang="en-US" sz="1800" i="1" dirty="0" err="1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Lett</a:t>
            </a:r>
            <a:r>
              <a:rPr lang="en-US" sz="1800" i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.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 2013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24" y="1384040"/>
            <a:ext cx="7505700" cy="1054100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369461" y="2716399"/>
            <a:ext cx="8384426" cy="3484270"/>
            <a:chOff x="133255" y="2627423"/>
            <a:chExt cx="8900042" cy="36985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55" y="2648423"/>
              <a:ext cx="4321223" cy="3233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299" y="2806511"/>
              <a:ext cx="4453998" cy="35194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216474" y="5827593"/>
              <a:ext cx="1238003" cy="191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88242" y="2656383"/>
              <a:ext cx="2827209" cy="209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423" y="2627423"/>
              <a:ext cx="2746380" cy="231380"/>
            </a:xfrm>
            <a:prstGeom prst="rect">
              <a:avLst/>
            </a:prstGeom>
          </p:spPr>
        </p:pic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0854" y="514645"/>
            <a:ext cx="2876990" cy="443837"/>
          </a:xfrm>
        </p:spPr>
        <p:txBody>
          <a:bodyPr/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Background: dynamics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43127" y="6342100"/>
            <a:ext cx="8229600" cy="36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pitchFamily="-72" charset="-128"/>
                <a:cs typeface="ＭＳ Ｐゴシック" pitchFamily="-72" charset="-128"/>
              </a:defRPr>
            </a:lvl1pPr>
            <a:lvl2pPr marL="657225" indent="-246063" algn="l" rtl="0" fontAlgn="base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Font typeface="Georgia" pitchFamily="-72" charset="0"/>
              <a:buChar char="▫"/>
              <a:defRPr sz="2000" kern="1200">
                <a:solidFill>
                  <a:srgbClr val="161616"/>
                </a:solidFill>
                <a:latin typeface="+mn-lt"/>
                <a:ea typeface="ＭＳ Ｐゴシック" pitchFamily="-72" charset="-128"/>
                <a:cs typeface="+mn-cs"/>
              </a:defRPr>
            </a:lvl2pPr>
            <a:lvl3pPr marL="922338" indent="-21907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3pPr>
            <a:lvl4pPr marL="1179513" indent="-200025" algn="l" rtl="0" fontAlgn="base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 2" pitchFamily="-72" charset="2"/>
              <a:buChar char=""/>
              <a:defRPr sz="1600" kern="1200">
                <a:solidFill>
                  <a:schemeClr val="accent1"/>
                </a:solidFill>
                <a:latin typeface="+mn-lt"/>
                <a:ea typeface="ＭＳ Ｐゴシック" pitchFamily="-72" charset="-128"/>
                <a:cs typeface="+mn-cs"/>
              </a:defRPr>
            </a:lvl4pPr>
            <a:lvl5pPr marL="1389063" indent="-182563" algn="l" rtl="0" fontAlgn="base">
              <a:spcBef>
                <a:spcPts val="400"/>
              </a:spcBef>
              <a:spcAft>
                <a:spcPts val="400"/>
              </a:spcAft>
              <a:buClr>
                <a:srgbClr val="800040"/>
              </a:buClr>
              <a:buFont typeface="Georgia" pitchFamily="-72" charset="0"/>
              <a:buChar char="▫"/>
              <a:defRPr sz="1400" kern="1200">
                <a:solidFill>
                  <a:srgbClr val="800040"/>
                </a:solidFill>
                <a:latin typeface="+mn-lt"/>
                <a:ea typeface="ＭＳ Ｐゴシック" pitchFamily="-72" charset="-128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0" algn="ctr">
              <a:buNone/>
            </a:pPr>
            <a:r>
              <a:rPr lang="en-GB" sz="1600" dirty="0">
                <a:latin typeface="Arial" charset="0"/>
                <a:ea typeface="Arial" charset="0"/>
                <a:cs typeface="Arial" charset="0"/>
                <a:sym typeface="Wingdings"/>
              </a:rPr>
              <a:t>s</a:t>
            </a:r>
            <a:r>
              <a:rPr lang="en-GB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ee also </a:t>
            </a:r>
            <a:r>
              <a:rPr lang="en-GB" sz="1600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Kitzbichler</a:t>
            </a:r>
            <a:r>
              <a:rPr lang="en-GB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 et al. </a:t>
            </a:r>
            <a:r>
              <a:rPr lang="en-GB" sz="1600" i="1" dirty="0" err="1" smtClean="0">
                <a:latin typeface="Arial" charset="0"/>
                <a:ea typeface="Arial" charset="0"/>
                <a:cs typeface="Arial" charset="0"/>
                <a:sym typeface="Wingdings"/>
              </a:rPr>
              <a:t>PLoS</a:t>
            </a:r>
            <a:r>
              <a:rPr lang="en-GB" sz="1600" i="1" dirty="0" smtClean="0">
                <a:latin typeface="Arial" charset="0"/>
                <a:ea typeface="Arial" charset="0"/>
                <a:cs typeface="Arial" charset="0"/>
                <a:sym typeface="Wingdings"/>
              </a:rPr>
              <a:t> Comp. Biol. </a:t>
            </a:r>
            <a:r>
              <a:rPr lang="en-GB" sz="1600" dirty="0" smtClean="0">
                <a:latin typeface="Arial" charset="0"/>
                <a:ea typeface="Arial" charset="0"/>
                <a:cs typeface="Arial" charset="0"/>
                <a:sym typeface="Wingdings"/>
              </a:rPr>
              <a:t>2009</a:t>
            </a:r>
            <a:endParaRPr lang="en-US" sz="1600" dirty="0" smtClean="0">
              <a:latin typeface="Arial" charset="0"/>
              <a:ea typeface="Arial" charset="0"/>
              <a:cs typeface="Arial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7352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1" y="2982946"/>
            <a:ext cx="3408143" cy="3377804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539058" y="2695345"/>
            <a:ext cx="3834763" cy="3665405"/>
            <a:chOff x="4599866" y="1267157"/>
            <a:chExt cx="2906404" cy="27780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866" y="1267157"/>
              <a:ext cx="2906404" cy="277804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99867" y="1267157"/>
              <a:ext cx="415686" cy="258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64" y="1364173"/>
            <a:ext cx="5100851" cy="7956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31" y="2219193"/>
            <a:ext cx="3579315" cy="31863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5847856" y="666033"/>
            <a:ext cx="3579314" cy="4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800" i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Hum. Brain </a:t>
            </a:r>
            <a:r>
              <a:rPr lang="en-US" sz="1800" i="1" dirty="0" err="1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Mapp</a:t>
            </a:r>
            <a:r>
              <a:rPr lang="en-US" sz="1800" i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.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 2008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20854" y="541046"/>
            <a:ext cx="3258954" cy="44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defTabSz="914400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Background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: virtual lesions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9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80" y="2675425"/>
            <a:ext cx="6706565" cy="4135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25" y="1202182"/>
            <a:ext cx="6327273" cy="69713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6396927" y="685192"/>
            <a:ext cx="2631327" cy="4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800" i="1" dirty="0" err="1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PLoS</a:t>
            </a:r>
            <a:r>
              <a:rPr lang="en-US" sz="1800" i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 Comp. Biol. </a:t>
            </a:r>
            <a:r>
              <a:rPr lang="en-US" sz="1800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+mj-ea"/>
                <a:cs typeface="Arial"/>
              </a:rPr>
              <a:t>2009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20854" y="514645"/>
            <a:ext cx="3258954" cy="44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defTabSz="914400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Background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: virtual lesions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ight Brace 8"/>
          <p:cNvSpPr/>
          <p:nvPr/>
        </p:nvSpPr>
        <p:spPr>
          <a:xfrm rot="10800000">
            <a:off x="1097277" y="2800350"/>
            <a:ext cx="152802" cy="3737610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4700457" y="-466648"/>
            <a:ext cx="133256" cy="6150890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195460" y="2091631"/>
            <a:ext cx="3143250" cy="38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25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mportance of </a:t>
            </a:r>
            <a:r>
              <a:rPr lang="en-US" sz="1800" dirty="0" err="1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lesioned</a:t>
            </a:r>
            <a:r>
              <a:rPr lang="en-US" sz="18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 nodes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 rot="16200000">
            <a:off x="-742621" y="4477285"/>
            <a:ext cx="3143250" cy="38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72" charset="-128"/>
                <a:cs typeface="ＭＳ Ｐゴシック" pitchFamily="-72" charset="-128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mpact on simulated FC</a:t>
            </a:r>
          </a:p>
        </p:txBody>
      </p:sp>
    </p:spTree>
    <p:extLst>
      <p:ext uri="{BB962C8B-B14F-4D97-AF65-F5344CB8AC3E}">
        <p14:creationId xmlns:p14="http://schemas.microsoft.com/office/powerpoint/2010/main" val="18925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2|0.2|0.1|0.2|0.1|0.1|0.1|0.2|0.1|0.1|0.1|0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2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FF8000"/>
      </a:accent2>
      <a:accent3>
        <a:srgbClr val="800040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ＭＳ ゴシック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Urban.thmx</Template>
  <TotalTime>5581</TotalTime>
  <Words>1013</Words>
  <Application>Microsoft Macintosh PowerPoint</Application>
  <PresentationFormat>On-screen Show (4:3)</PresentationFormat>
  <Paragraphs>237</Paragraphs>
  <Slides>32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Calibri</vt:lpstr>
      <vt:lpstr>Georgia</vt:lpstr>
      <vt:lpstr>Helvetica Neue</vt:lpstr>
      <vt:lpstr>ＭＳ Ｐゴシック</vt:lpstr>
      <vt:lpstr>Times</vt:lpstr>
      <vt:lpstr>Trebuchet MS</vt:lpstr>
      <vt:lpstr>Wingdings</vt:lpstr>
      <vt:lpstr>Wingdings 2</vt:lpstr>
      <vt:lpstr>华文仿宋</vt:lpstr>
      <vt:lpstr>Arial</vt:lpstr>
      <vt:lpstr>Urban</vt:lpstr>
      <vt:lpstr>Equation</vt:lpstr>
      <vt:lpstr>Effects of lesions on dynamics  in cortical networks</vt:lpstr>
      <vt:lpstr>Framework - The “Connectome”</vt:lpstr>
      <vt:lpstr>Neural dynamics</vt:lpstr>
      <vt:lpstr>Synchronisation in coupled systems</vt:lpstr>
      <vt:lpstr>Background: dynamics</vt:lpstr>
      <vt:lpstr>Background: dynamics</vt:lpstr>
      <vt:lpstr>Background: dynamics</vt:lpstr>
      <vt:lpstr>PowerPoint Presentation</vt:lpstr>
      <vt:lpstr>PowerPoint Presentation</vt:lpstr>
      <vt:lpstr>PowerPoint Presentation</vt:lpstr>
      <vt:lpstr>Kuramoto oscillator model of neural synchrony (Kuramoto 1984)</vt:lpstr>
      <vt:lpstr>Model validation (calibration)</vt:lpstr>
      <vt:lpstr>Model dynamics</vt:lpstr>
      <vt:lpstr>Model behavior along k axis</vt:lpstr>
      <vt:lpstr>Model behavior across parameter space</vt:lpstr>
      <vt:lpstr>Working point </vt:lpstr>
      <vt:lpstr>Null model – random network dynamics</vt:lpstr>
      <vt:lpstr>PowerPoint Presentation</vt:lpstr>
      <vt:lpstr>Effects of lesions</vt:lpstr>
      <vt:lpstr>Post-lesion ∆ synchrony</vt:lpstr>
      <vt:lpstr>Post-lesion ∆ metastability</vt:lpstr>
      <vt:lpstr>Structure VS ∆dynamics</vt:lpstr>
      <vt:lpstr>Fit between model and empirical data</vt:lpstr>
      <vt:lpstr>Role of structural topology in shaping function </vt:lpstr>
      <vt:lpstr>Integrative hubs, modularity and cortical dynamics</vt:lpstr>
      <vt:lpstr>Integrative hubs, modularity and cortical dynamics</vt:lpstr>
      <vt:lpstr>Limitations / Future work</vt:lpstr>
      <vt:lpstr>Relevance to cognition</vt:lpstr>
      <vt:lpstr>Relevance to disease</vt:lpstr>
      <vt:lpstr>Summary</vt:lpstr>
      <vt:lpstr>Try it yourself!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 V</dc:creator>
  <cp:lastModifiedBy>František Váša</cp:lastModifiedBy>
  <cp:revision>504</cp:revision>
  <cp:lastPrinted>2016-05-25T12:00:45Z</cp:lastPrinted>
  <dcterms:created xsi:type="dcterms:W3CDTF">2013-09-10T10:05:10Z</dcterms:created>
  <dcterms:modified xsi:type="dcterms:W3CDTF">2016-05-25T12:11:16Z</dcterms:modified>
</cp:coreProperties>
</file>